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 id="261" r:id="rId47"/>
    <p:sldId id="262" r:id="rId48"/>
    <p:sldId id="263" r:id="rId49"/>
    <p:sldId id="264" r:id="rId50"/>
    <p:sldId id="265" r:id="rId5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Open Sans" charset="1" panose="020B0606030504020204"/>
      <p:regular r:id="rId16"/>
    </p:embeddedFont>
    <p:embeddedFont>
      <p:font typeface="Open Sans Bold" charset="1" panose="020B0806030504020204"/>
      <p:regular r:id="rId17"/>
    </p:embeddedFont>
    <p:embeddedFont>
      <p:font typeface="Open Sans Italics" charset="1" panose="020B0606030504020204"/>
      <p:regular r:id="rId18"/>
    </p:embeddedFont>
    <p:embeddedFont>
      <p:font typeface="Open Sans Bold Italics" charset="1" panose="020B0806030504020204"/>
      <p:regular r:id="rId19"/>
    </p:embeddedFont>
    <p:embeddedFont>
      <p:font typeface="Open Sans Light" charset="1" panose="020B0306030504020204"/>
      <p:regular r:id="rId20"/>
    </p:embeddedFont>
    <p:embeddedFont>
      <p:font typeface="Open Sans Light Italics" charset="1" panose="020B0306030504020204"/>
      <p:regular r:id="rId21"/>
    </p:embeddedFont>
    <p:embeddedFont>
      <p:font typeface="Open Sans Ultra-Bold" charset="1" panose="00000000000000000000"/>
      <p:regular r:id="rId22"/>
    </p:embeddedFont>
    <p:embeddedFont>
      <p:font typeface="Open Sans Ultra-Bold Italics" charset="1" panose="00000000000000000000"/>
      <p:regular r:id="rId23"/>
    </p:embeddedFont>
    <p:embeddedFont>
      <p:font typeface="Montserrat" charset="1" panose="00000500000000000000"/>
      <p:regular r:id="rId24"/>
    </p:embeddedFont>
    <p:embeddedFont>
      <p:font typeface="Montserrat Bold" charset="1" panose="00000800000000000000"/>
      <p:regular r:id="rId25"/>
    </p:embeddedFont>
    <p:embeddedFont>
      <p:font typeface="Montserrat Italics" charset="1" panose="00000500000000000000"/>
      <p:regular r:id="rId26"/>
    </p:embeddedFont>
    <p:embeddedFont>
      <p:font typeface="Montserrat Bold Italics" charset="1" panose="00000800000000000000"/>
      <p:regular r:id="rId27"/>
    </p:embeddedFont>
    <p:embeddedFont>
      <p:font typeface="Montserrat Thin" charset="1" panose="00000300000000000000"/>
      <p:regular r:id="rId28"/>
    </p:embeddedFont>
    <p:embeddedFont>
      <p:font typeface="Montserrat Thin Italics" charset="1" panose="00000300000000000000"/>
      <p:regular r:id="rId29"/>
    </p:embeddedFont>
    <p:embeddedFont>
      <p:font typeface="Montserrat Extra-Light" charset="1" panose="00000300000000000000"/>
      <p:regular r:id="rId30"/>
    </p:embeddedFont>
    <p:embeddedFont>
      <p:font typeface="Montserrat Extra-Light Italics" charset="1" panose="00000300000000000000"/>
      <p:regular r:id="rId31"/>
    </p:embeddedFont>
    <p:embeddedFont>
      <p:font typeface="Montserrat Light" charset="1" panose="00000400000000000000"/>
      <p:regular r:id="rId32"/>
    </p:embeddedFont>
    <p:embeddedFont>
      <p:font typeface="Montserrat Light Italics" charset="1" panose="00000400000000000000"/>
      <p:regular r:id="rId33"/>
    </p:embeddedFont>
    <p:embeddedFont>
      <p:font typeface="Montserrat Medium" charset="1" panose="00000600000000000000"/>
      <p:regular r:id="rId34"/>
    </p:embeddedFont>
    <p:embeddedFont>
      <p:font typeface="Montserrat Medium Italics" charset="1" panose="00000600000000000000"/>
      <p:regular r:id="rId35"/>
    </p:embeddedFont>
    <p:embeddedFont>
      <p:font typeface="Montserrat Semi-Bold" charset="1" panose="00000700000000000000"/>
      <p:regular r:id="rId36"/>
    </p:embeddedFont>
    <p:embeddedFont>
      <p:font typeface="Montserrat Semi-Bold Italics" charset="1" panose="00000700000000000000"/>
      <p:regular r:id="rId37"/>
    </p:embeddedFont>
    <p:embeddedFont>
      <p:font typeface="Montserrat Ultra-Bold" charset="1" panose="00000900000000000000"/>
      <p:regular r:id="rId38"/>
    </p:embeddedFont>
    <p:embeddedFont>
      <p:font typeface="Montserrat Ultra-Bold Italics" charset="1" panose="00000900000000000000"/>
      <p:regular r:id="rId39"/>
    </p:embeddedFont>
    <p:embeddedFont>
      <p:font typeface="Montserrat Heavy" charset="1" panose="00000A00000000000000"/>
      <p:regular r:id="rId40"/>
    </p:embeddedFont>
    <p:embeddedFont>
      <p:font typeface="Montserrat Heavy Italics" charset="1" panose="00000A0000000000000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47" Target="slides/slide6.xml" Type="http://schemas.openxmlformats.org/officeDocument/2006/relationships/slide"/><Relationship Id="rId48" Target="slides/slide7.xml" Type="http://schemas.openxmlformats.org/officeDocument/2006/relationships/slide"/><Relationship Id="rId49" Target="slides/slide8.xml" Type="http://schemas.openxmlformats.org/officeDocument/2006/relationships/slide"/><Relationship Id="rId5" Target="tableStyles.xml" Type="http://schemas.openxmlformats.org/officeDocument/2006/relationships/tableStyles"/><Relationship Id="rId50" Target="slides/slide9.xml" Type="http://schemas.openxmlformats.org/officeDocument/2006/relationships/slide"/><Relationship Id="rId51" Target="slides/slide10.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3.png" Type="http://schemas.openxmlformats.org/officeDocument/2006/relationships/image"/><Relationship Id="rId11" Target="../media/image4.svg" Type="http://schemas.openxmlformats.org/officeDocument/2006/relationships/image"/><Relationship Id="rId2" Target="../media/image11.png" Type="http://schemas.openxmlformats.org/officeDocument/2006/relationships/image"/><Relationship Id="rId3" Target="../media/image12.sv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65530" y="300789"/>
            <a:ext cx="2400480" cy="2376475"/>
          </a:xfrm>
          <a:custGeom>
            <a:avLst/>
            <a:gdLst/>
            <a:ahLst/>
            <a:cxnLst/>
            <a:rect r="r" b="b" t="t" l="l"/>
            <a:pathLst>
              <a:path h="2376475" w="2400480">
                <a:moveTo>
                  <a:pt x="0" y="0"/>
                </a:moveTo>
                <a:lnTo>
                  <a:pt x="2400480" y="0"/>
                </a:lnTo>
                <a:lnTo>
                  <a:pt x="2400480" y="2376476"/>
                </a:lnTo>
                <a:lnTo>
                  <a:pt x="0" y="23764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74608" y="1209174"/>
            <a:ext cx="15538784" cy="7868653"/>
            <a:chOff x="0" y="0"/>
            <a:chExt cx="4092519" cy="2072402"/>
          </a:xfrm>
        </p:grpSpPr>
        <p:sp>
          <p:nvSpPr>
            <p:cNvPr name="Freeform 4" id="4"/>
            <p:cNvSpPr/>
            <p:nvPr/>
          </p:nvSpPr>
          <p:spPr>
            <a:xfrm flipH="false" flipV="false" rot="0">
              <a:off x="0" y="0"/>
              <a:ext cx="4092519" cy="2072402"/>
            </a:xfrm>
            <a:custGeom>
              <a:avLst/>
              <a:gdLst/>
              <a:ahLst/>
              <a:cxnLst/>
              <a:rect r="r" b="b" t="t" l="l"/>
              <a:pathLst>
                <a:path h="2072402" w="4092519">
                  <a:moveTo>
                    <a:pt x="0" y="0"/>
                  </a:moveTo>
                  <a:lnTo>
                    <a:pt x="4092519" y="0"/>
                  </a:lnTo>
                  <a:lnTo>
                    <a:pt x="4092519" y="2072402"/>
                  </a:lnTo>
                  <a:lnTo>
                    <a:pt x="0" y="2072402"/>
                  </a:lnTo>
                  <a:lnTo>
                    <a:pt x="0" y="0"/>
                  </a:lnTo>
                </a:path>
              </a:pathLst>
            </a:custGeom>
            <a:solidFill>
              <a:srgbClr val="B4CECF"/>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1552640" y="6680050"/>
            <a:ext cx="3857487" cy="3818913"/>
          </a:xfrm>
          <a:custGeom>
            <a:avLst/>
            <a:gdLst/>
            <a:ahLst/>
            <a:cxnLst/>
            <a:rect r="r" b="b" t="t" l="l"/>
            <a:pathLst>
              <a:path h="3818913" w="3857487">
                <a:moveTo>
                  <a:pt x="0" y="0"/>
                </a:moveTo>
                <a:lnTo>
                  <a:pt x="3857488" y="0"/>
                </a:lnTo>
                <a:lnTo>
                  <a:pt x="3857488" y="3818913"/>
                </a:lnTo>
                <a:lnTo>
                  <a:pt x="0" y="381891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3481384" y="0"/>
            <a:ext cx="4806616" cy="4806616"/>
          </a:xfrm>
          <a:custGeom>
            <a:avLst/>
            <a:gdLst/>
            <a:ahLst/>
            <a:cxnLst/>
            <a:rect r="r" b="b" t="t" l="l"/>
            <a:pathLst>
              <a:path h="4806616" w="4806616">
                <a:moveTo>
                  <a:pt x="0" y="0"/>
                </a:moveTo>
                <a:lnTo>
                  <a:pt x="4806616" y="0"/>
                </a:lnTo>
                <a:lnTo>
                  <a:pt x="4806616" y="4806616"/>
                </a:lnTo>
                <a:lnTo>
                  <a:pt x="0" y="480661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365530" y="7425644"/>
            <a:ext cx="3070671" cy="1267975"/>
          </a:xfrm>
          <a:custGeom>
            <a:avLst/>
            <a:gdLst/>
            <a:ahLst/>
            <a:cxnLst/>
            <a:rect r="r" b="b" t="t" l="l"/>
            <a:pathLst>
              <a:path h="1267975" w="3070671">
                <a:moveTo>
                  <a:pt x="0" y="0"/>
                </a:moveTo>
                <a:lnTo>
                  <a:pt x="3070671" y="0"/>
                </a:lnTo>
                <a:lnTo>
                  <a:pt x="3070671" y="1267976"/>
                </a:lnTo>
                <a:lnTo>
                  <a:pt x="0" y="1267976"/>
                </a:lnTo>
                <a:lnTo>
                  <a:pt x="0" y="0"/>
                </a:lnTo>
                <a:close/>
              </a:path>
            </a:pathLst>
          </a:custGeom>
          <a:blipFill>
            <a:blip r:embed="rId8">
              <a:extLst>
                <a:ext uri="{96DAC541-7B7A-43D3-8B79-37D633B846F1}">
                  <asvg:svgBlip xmlns:asvg="http://schemas.microsoft.com/office/drawing/2016/SVG/main" r:embed="rId9"/>
                </a:ext>
              </a:extLst>
            </a:blip>
            <a:stretch>
              <a:fillRect l="0" t="0" r="-62675" b="0"/>
            </a:stretch>
          </a:blipFill>
        </p:spPr>
      </p:sp>
      <p:sp>
        <p:nvSpPr>
          <p:cNvPr name="TextBox 9" id="9"/>
          <p:cNvSpPr txBox="true"/>
          <p:nvPr/>
        </p:nvSpPr>
        <p:spPr>
          <a:xfrm rot="0">
            <a:off x="4285950" y="2303684"/>
            <a:ext cx="10306650" cy="5735102"/>
          </a:xfrm>
          <a:prstGeom prst="rect">
            <a:avLst/>
          </a:prstGeom>
        </p:spPr>
        <p:txBody>
          <a:bodyPr anchor="t" rtlCol="false" tIns="0" lIns="0" bIns="0" rIns="0">
            <a:spAutoFit/>
          </a:bodyPr>
          <a:lstStyle/>
          <a:p>
            <a:pPr>
              <a:lnSpc>
                <a:spcPts val="11368"/>
              </a:lnSpc>
            </a:pPr>
            <a:r>
              <a:rPr lang="en-US" sz="9167">
                <a:solidFill>
                  <a:srgbClr val="FFFAFA"/>
                </a:solidFill>
                <a:latin typeface="Montserrat Heavy"/>
              </a:rPr>
              <a:t>FACE RECOGNITION ATTENDANCE SYSTEM</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202132" y="6587289"/>
            <a:ext cx="2890003" cy="2861103"/>
          </a:xfrm>
          <a:custGeom>
            <a:avLst/>
            <a:gdLst/>
            <a:ahLst/>
            <a:cxnLst/>
            <a:rect r="r" b="b" t="t" l="l"/>
            <a:pathLst>
              <a:path h="2861103" w="2890003">
                <a:moveTo>
                  <a:pt x="0" y="0"/>
                </a:moveTo>
                <a:lnTo>
                  <a:pt x="2890004" y="0"/>
                </a:lnTo>
                <a:lnTo>
                  <a:pt x="2890004" y="2861104"/>
                </a:lnTo>
                <a:lnTo>
                  <a:pt x="0" y="286110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973007" y="6587289"/>
            <a:ext cx="6324853" cy="3699711"/>
          </a:xfrm>
          <a:custGeom>
            <a:avLst/>
            <a:gdLst/>
            <a:ahLst/>
            <a:cxnLst/>
            <a:rect r="r" b="b" t="t" l="l"/>
            <a:pathLst>
              <a:path h="3699711" w="6324853">
                <a:moveTo>
                  <a:pt x="0" y="0"/>
                </a:moveTo>
                <a:lnTo>
                  <a:pt x="6324853" y="0"/>
                </a:lnTo>
                <a:lnTo>
                  <a:pt x="6324853" y="3699711"/>
                </a:lnTo>
                <a:lnTo>
                  <a:pt x="0" y="3699711"/>
                </a:lnTo>
                <a:lnTo>
                  <a:pt x="0" y="0"/>
                </a:lnTo>
                <a:close/>
              </a:path>
            </a:pathLst>
          </a:custGeom>
          <a:blipFill>
            <a:blip r:embed="rId2">
              <a:extLst>
                <a:ext uri="{96DAC541-7B7A-43D3-8B79-37D633B846F1}">
                  <asvg:svgBlip xmlns:asvg="http://schemas.microsoft.com/office/drawing/2016/SVG/main" r:embed="rId3"/>
                </a:ext>
              </a:extLst>
            </a:blip>
            <a:stretch>
              <a:fillRect l="0" t="0" r="0" b="-69245"/>
            </a:stretch>
          </a:blipFill>
        </p:spPr>
      </p:sp>
      <p:sp>
        <p:nvSpPr>
          <p:cNvPr name="Freeform 4" id="4"/>
          <p:cNvSpPr/>
          <p:nvPr/>
        </p:nvSpPr>
        <p:spPr>
          <a:xfrm flipH="true" flipV="false" rot="5400000">
            <a:off x="1093638" y="5712286"/>
            <a:ext cx="3059971" cy="6089457"/>
          </a:xfrm>
          <a:custGeom>
            <a:avLst/>
            <a:gdLst/>
            <a:ahLst/>
            <a:cxnLst/>
            <a:rect r="r" b="b" t="t" l="l"/>
            <a:pathLst>
              <a:path h="6089457" w="3059971">
                <a:moveTo>
                  <a:pt x="3059971" y="0"/>
                </a:moveTo>
                <a:lnTo>
                  <a:pt x="0" y="0"/>
                </a:lnTo>
                <a:lnTo>
                  <a:pt x="0" y="6089457"/>
                </a:lnTo>
                <a:lnTo>
                  <a:pt x="3059971" y="6089457"/>
                </a:lnTo>
                <a:lnTo>
                  <a:pt x="3059971" y="0"/>
                </a:lnTo>
                <a:close/>
              </a:path>
            </a:pathLst>
          </a:custGeom>
          <a:blipFill>
            <a:blip r:embed="rId4">
              <a:extLst>
                <a:ext uri="{96DAC541-7B7A-43D3-8B79-37D633B846F1}">
                  <asvg:svgBlip xmlns:asvg="http://schemas.microsoft.com/office/drawing/2016/SVG/main" r:embed="rId5"/>
                </a:ext>
              </a:extLst>
            </a:blip>
            <a:stretch>
              <a:fillRect l="-99003" t="0" r="0" b="0"/>
            </a:stretch>
          </a:blipFill>
        </p:spPr>
      </p:sp>
      <p:sp>
        <p:nvSpPr>
          <p:cNvPr name="Freeform 5" id="5"/>
          <p:cNvSpPr/>
          <p:nvPr/>
        </p:nvSpPr>
        <p:spPr>
          <a:xfrm flipH="false" flipV="false" rot="0">
            <a:off x="15726360" y="3845817"/>
            <a:ext cx="2561640" cy="6441183"/>
          </a:xfrm>
          <a:custGeom>
            <a:avLst/>
            <a:gdLst/>
            <a:ahLst/>
            <a:cxnLst/>
            <a:rect r="r" b="b" t="t" l="l"/>
            <a:pathLst>
              <a:path h="6441183" w="2561640">
                <a:moveTo>
                  <a:pt x="0" y="0"/>
                </a:moveTo>
                <a:lnTo>
                  <a:pt x="2561640" y="0"/>
                </a:lnTo>
                <a:lnTo>
                  <a:pt x="2561640" y="6441183"/>
                </a:lnTo>
                <a:lnTo>
                  <a:pt x="0" y="6441183"/>
                </a:lnTo>
                <a:lnTo>
                  <a:pt x="0" y="0"/>
                </a:lnTo>
                <a:close/>
              </a:path>
            </a:pathLst>
          </a:custGeom>
          <a:blipFill>
            <a:blip r:embed="rId4">
              <a:extLst>
                <a:ext uri="{96DAC541-7B7A-43D3-8B79-37D633B846F1}">
                  <asvg:svgBlip xmlns:asvg="http://schemas.microsoft.com/office/drawing/2016/SVG/main" r:embed="rId5"/>
                </a:ext>
              </a:extLst>
            </a:blip>
            <a:stretch>
              <a:fillRect l="0" t="0" r="-151447" b="0"/>
            </a:stretch>
          </a:blipFill>
        </p:spPr>
      </p:sp>
      <p:sp>
        <p:nvSpPr>
          <p:cNvPr name="TextBox 6" id="6"/>
          <p:cNvSpPr txBox="true"/>
          <p:nvPr/>
        </p:nvSpPr>
        <p:spPr>
          <a:xfrm rot="0">
            <a:off x="2334845" y="2779359"/>
            <a:ext cx="13391515" cy="2364141"/>
          </a:xfrm>
          <a:prstGeom prst="rect">
            <a:avLst/>
          </a:prstGeom>
        </p:spPr>
        <p:txBody>
          <a:bodyPr anchor="t" rtlCol="false" tIns="0" lIns="0" bIns="0" rIns="0">
            <a:spAutoFit/>
          </a:bodyPr>
          <a:lstStyle/>
          <a:p>
            <a:pPr algn="ctr">
              <a:lnSpc>
                <a:spcPts val="19318"/>
              </a:lnSpc>
              <a:spcBef>
                <a:spcPct val="0"/>
              </a:spcBef>
            </a:pPr>
            <a:r>
              <a:rPr lang="en-US" sz="13798">
                <a:solidFill>
                  <a:srgbClr val="545454"/>
                </a:solidFill>
                <a:latin typeface="Montserrat Heavy"/>
              </a:rPr>
              <a:t>THANK YOU!</a:t>
            </a:r>
          </a:p>
        </p:txBody>
      </p:sp>
      <p:sp>
        <p:nvSpPr>
          <p:cNvPr name="TextBox 7" id="7"/>
          <p:cNvSpPr txBox="true"/>
          <p:nvPr/>
        </p:nvSpPr>
        <p:spPr>
          <a:xfrm rot="0">
            <a:off x="6150077" y="5038725"/>
            <a:ext cx="5761051" cy="969647"/>
          </a:xfrm>
          <a:prstGeom prst="rect">
            <a:avLst/>
          </a:prstGeom>
        </p:spPr>
        <p:txBody>
          <a:bodyPr anchor="t" rtlCol="false" tIns="0" lIns="0" bIns="0" rIns="0">
            <a:spAutoFit/>
          </a:bodyPr>
          <a:lstStyle/>
          <a:p>
            <a:pPr algn="ctr">
              <a:lnSpc>
                <a:spcPts val="7979"/>
              </a:lnSpc>
              <a:spcBef>
                <a:spcPct val="0"/>
              </a:spcBef>
            </a:pPr>
            <a:r>
              <a:rPr lang="en-US" sz="5699">
                <a:solidFill>
                  <a:srgbClr val="545454"/>
                </a:solidFill>
                <a:latin typeface="Montserrat Semi-Bold"/>
              </a:rPr>
              <a:t>Any questions?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720637" y="0"/>
            <a:ext cx="3567363" cy="3717758"/>
            <a:chOff x="0" y="0"/>
            <a:chExt cx="939552" cy="979163"/>
          </a:xfrm>
        </p:grpSpPr>
        <p:sp>
          <p:nvSpPr>
            <p:cNvPr name="Freeform 3" id="3"/>
            <p:cNvSpPr/>
            <p:nvPr/>
          </p:nvSpPr>
          <p:spPr>
            <a:xfrm flipH="false" flipV="false" rot="0">
              <a:off x="0" y="0"/>
              <a:ext cx="939552" cy="979163"/>
            </a:xfrm>
            <a:custGeom>
              <a:avLst/>
              <a:gdLst/>
              <a:ahLst/>
              <a:cxnLst/>
              <a:rect r="r" b="b" t="t" l="l"/>
              <a:pathLst>
                <a:path h="979163" w="939552">
                  <a:moveTo>
                    <a:pt x="0" y="0"/>
                  </a:moveTo>
                  <a:lnTo>
                    <a:pt x="939552" y="0"/>
                  </a:lnTo>
                  <a:lnTo>
                    <a:pt x="939552" y="979163"/>
                  </a:lnTo>
                  <a:lnTo>
                    <a:pt x="0" y="979163"/>
                  </a:lnTo>
                  <a:lnTo>
                    <a:pt x="0" y="0"/>
                  </a:lnTo>
                </a:path>
              </a:pathLst>
            </a:custGeom>
            <a:solidFill>
              <a:srgbClr val="B4CECF"/>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0" y="4959121"/>
            <a:ext cx="1875175" cy="3667989"/>
          </a:xfrm>
          <a:custGeom>
            <a:avLst/>
            <a:gdLst/>
            <a:ahLst/>
            <a:cxnLst/>
            <a:rect r="r" b="b" t="t" l="l"/>
            <a:pathLst>
              <a:path h="3667989" w="1875175">
                <a:moveTo>
                  <a:pt x="0" y="0"/>
                </a:moveTo>
                <a:lnTo>
                  <a:pt x="1875175" y="0"/>
                </a:lnTo>
                <a:lnTo>
                  <a:pt x="1875175" y="3667989"/>
                </a:lnTo>
                <a:lnTo>
                  <a:pt x="0" y="3667989"/>
                </a:lnTo>
                <a:lnTo>
                  <a:pt x="0" y="0"/>
                </a:lnTo>
                <a:close/>
              </a:path>
            </a:pathLst>
          </a:custGeom>
          <a:blipFill>
            <a:blip r:embed="rId2">
              <a:extLst>
                <a:ext uri="{96DAC541-7B7A-43D3-8B79-37D633B846F1}">
                  <asvg:svgBlip xmlns:asvg="http://schemas.microsoft.com/office/drawing/2016/SVG/main" r:embed="rId3"/>
                </a:ext>
              </a:extLst>
            </a:blip>
            <a:stretch>
              <a:fillRect l="-98883" t="0" r="0" b="-657"/>
            </a:stretch>
          </a:blipFill>
        </p:spPr>
      </p:sp>
      <p:sp>
        <p:nvSpPr>
          <p:cNvPr name="TextBox 6" id="6"/>
          <p:cNvSpPr txBox="true"/>
          <p:nvPr/>
        </p:nvSpPr>
        <p:spPr>
          <a:xfrm rot="0">
            <a:off x="5860477" y="1217211"/>
            <a:ext cx="6567046" cy="1035686"/>
          </a:xfrm>
          <a:prstGeom prst="rect">
            <a:avLst/>
          </a:prstGeom>
        </p:spPr>
        <p:txBody>
          <a:bodyPr anchor="t" rtlCol="false" tIns="0" lIns="0" bIns="0" rIns="0">
            <a:spAutoFit/>
          </a:bodyPr>
          <a:lstStyle/>
          <a:p>
            <a:pPr>
              <a:lnSpc>
                <a:spcPts val="8539"/>
              </a:lnSpc>
              <a:spcBef>
                <a:spcPct val="0"/>
              </a:spcBef>
            </a:pPr>
            <a:r>
              <a:rPr lang="en-US" sz="6099">
                <a:solidFill>
                  <a:srgbClr val="545454"/>
                </a:solidFill>
                <a:latin typeface="Montserrat Heavy"/>
              </a:rPr>
              <a:t>INTRODUCTION</a:t>
            </a:r>
          </a:p>
        </p:txBody>
      </p:sp>
      <p:sp>
        <p:nvSpPr>
          <p:cNvPr name="TextBox 7" id="7"/>
          <p:cNvSpPr txBox="true"/>
          <p:nvPr/>
        </p:nvSpPr>
        <p:spPr>
          <a:xfrm rot="0">
            <a:off x="2091481" y="2787549"/>
            <a:ext cx="14105038" cy="6091556"/>
          </a:xfrm>
          <a:prstGeom prst="rect">
            <a:avLst/>
          </a:prstGeom>
        </p:spPr>
        <p:txBody>
          <a:bodyPr anchor="t" rtlCol="false" tIns="0" lIns="0" bIns="0" rIns="0">
            <a:spAutoFit/>
          </a:bodyPr>
          <a:lstStyle/>
          <a:p>
            <a:pPr>
              <a:lnSpc>
                <a:spcPts val="6019"/>
              </a:lnSpc>
            </a:pPr>
            <a:r>
              <a:rPr lang="en-US" sz="4299">
                <a:solidFill>
                  <a:srgbClr val="545454"/>
                </a:solidFill>
                <a:latin typeface="Arimo Semi-Bold"/>
              </a:rPr>
              <a:t>Face recognition is a broad challenge of verifying or identifying people in pictures or videos. Face recognition is an image classification problem and is a step further to face detection. In face detection, we only detect the location of the human face in an image, but in the face recognition classifier, we make a system that can identify humans.</a:t>
            </a:r>
          </a:p>
          <a:p>
            <a:pPr>
              <a:lnSpc>
                <a:spcPts val="6019"/>
              </a:lnSpc>
              <a:spcBef>
                <a:spcPct val="0"/>
              </a:spcBef>
            </a:pPr>
          </a:p>
        </p:txBody>
      </p:sp>
      <p:sp>
        <p:nvSpPr>
          <p:cNvPr name="Freeform 8" id="8"/>
          <p:cNvSpPr/>
          <p:nvPr/>
        </p:nvSpPr>
        <p:spPr>
          <a:xfrm flipH="false" flipV="false" rot="0">
            <a:off x="15134742" y="8679080"/>
            <a:ext cx="3086583" cy="1274545"/>
          </a:xfrm>
          <a:custGeom>
            <a:avLst/>
            <a:gdLst/>
            <a:ahLst/>
            <a:cxnLst/>
            <a:rect r="r" b="b" t="t" l="l"/>
            <a:pathLst>
              <a:path h="1274545" w="3086583">
                <a:moveTo>
                  <a:pt x="0" y="0"/>
                </a:moveTo>
                <a:lnTo>
                  <a:pt x="3086583" y="0"/>
                </a:lnTo>
                <a:lnTo>
                  <a:pt x="3086583" y="1274545"/>
                </a:lnTo>
                <a:lnTo>
                  <a:pt x="0" y="1274545"/>
                </a:lnTo>
                <a:lnTo>
                  <a:pt x="0" y="0"/>
                </a:lnTo>
                <a:close/>
              </a:path>
            </a:pathLst>
          </a:custGeom>
          <a:blipFill>
            <a:blip r:embed="rId4">
              <a:extLst>
                <a:ext uri="{96DAC541-7B7A-43D3-8B79-37D633B846F1}">
                  <asvg:svgBlip xmlns:asvg="http://schemas.microsoft.com/office/drawing/2016/SVG/main" r:embed="rId5"/>
                </a:ext>
              </a:extLst>
            </a:blip>
            <a:stretch>
              <a:fillRect l="0" t="0" r="-62675"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3747837"/>
            <a:chOff x="0" y="0"/>
            <a:chExt cx="4816593" cy="987085"/>
          </a:xfrm>
        </p:grpSpPr>
        <p:sp>
          <p:nvSpPr>
            <p:cNvPr name="Freeform 3" id="3"/>
            <p:cNvSpPr/>
            <p:nvPr/>
          </p:nvSpPr>
          <p:spPr>
            <a:xfrm flipH="false" flipV="false" rot="0">
              <a:off x="0" y="0"/>
              <a:ext cx="4816592" cy="987085"/>
            </a:xfrm>
            <a:custGeom>
              <a:avLst/>
              <a:gdLst/>
              <a:ahLst/>
              <a:cxnLst/>
              <a:rect r="r" b="b" t="t" l="l"/>
              <a:pathLst>
                <a:path h="987085" w="4816592">
                  <a:moveTo>
                    <a:pt x="0" y="0"/>
                  </a:moveTo>
                  <a:lnTo>
                    <a:pt x="4816592" y="0"/>
                  </a:lnTo>
                  <a:lnTo>
                    <a:pt x="4816592" y="987085"/>
                  </a:lnTo>
                  <a:lnTo>
                    <a:pt x="0" y="987085"/>
                  </a:lnTo>
                  <a:lnTo>
                    <a:pt x="0" y="0"/>
                  </a:lnTo>
                </a:path>
              </a:pathLst>
            </a:custGeom>
            <a:solidFill>
              <a:srgbClr val="B4CECF"/>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241043" y="9003724"/>
            <a:ext cx="2653215" cy="1095595"/>
          </a:xfrm>
          <a:custGeom>
            <a:avLst/>
            <a:gdLst/>
            <a:ahLst/>
            <a:cxnLst/>
            <a:rect r="r" b="b" t="t" l="l"/>
            <a:pathLst>
              <a:path h="1095595" w="2653215">
                <a:moveTo>
                  <a:pt x="0" y="0"/>
                </a:moveTo>
                <a:lnTo>
                  <a:pt x="2653215" y="0"/>
                </a:lnTo>
                <a:lnTo>
                  <a:pt x="2653215" y="1095595"/>
                </a:lnTo>
                <a:lnTo>
                  <a:pt x="0" y="1095595"/>
                </a:lnTo>
                <a:lnTo>
                  <a:pt x="0" y="0"/>
                </a:lnTo>
                <a:close/>
              </a:path>
            </a:pathLst>
          </a:custGeom>
          <a:blipFill>
            <a:blip r:embed="rId2">
              <a:extLst>
                <a:ext uri="{96DAC541-7B7A-43D3-8B79-37D633B846F1}">
                  <asvg:svgBlip xmlns:asvg="http://schemas.microsoft.com/office/drawing/2016/SVG/main" r:embed="rId3"/>
                </a:ext>
              </a:extLst>
            </a:blip>
            <a:stretch>
              <a:fillRect l="0" t="0" r="-62675" b="0"/>
            </a:stretch>
          </a:blipFill>
        </p:spPr>
      </p:sp>
      <p:grpSp>
        <p:nvGrpSpPr>
          <p:cNvPr name="Group 6" id="6"/>
          <p:cNvGrpSpPr/>
          <p:nvPr/>
        </p:nvGrpSpPr>
        <p:grpSpPr>
          <a:xfrm rot="0">
            <a:off x="1877404" y="583284"/>
            <a:ext cx="14533192" cy="9120432"/>
            <a:chOff x="0" y="0"/>
            <a:chExt cx="3827672" cy="2402089"/>
          </a:xfrm>
        </p:grpSpPr>
        <p:sp>
          <p:nvSpPr>
            <p:cNvPr name="Freeform 7" id="7"/>
            <p:cNvSpPr/>
            <p:nvPr/>
          </p:nvSpPr>
          <p:spPr>
            <a:xfrm flipH="false" flipV="false" rot="0">
              <a:off x="0" y="0"/>
              <a:ext cx="3827672" cy="2402089"/>
            </a:xfrm>
            <a:custGeom>
              <a:avLst/>
              <a:gdLst/>
              <a:ahLst/>
              <a:cxnLst/>
              <a:rect r="r" b="b" t="t" l="l"/>
              <a:pathLst>
                <a:path h="2402089" w="3827672">
                  <a:moveTo>
                    <a:pt x="0" y="0"/>
                  </a:moveTo>
                  <a:lnTo>
                    <a:pt x="3827672" y="0"/>
                  </a:lnTo>
                  <a:lnTo>
                    <a:pt x="3827672" y="2402089"/>
                  </a:lnTo>
                  <a:lnTo>
                    <a:pt x="0" y="2402089"/>
                  </a:lnTo>
                  <a:lnTo>
                    <a:pt x="0" y="0"/>
                  </a:lnTo>
                </a:path>
              </a:pathLst>
            </a:custGeom>
            <a:solidFill>
              <a:srgbClr val="FFFFFF"/>
            </a:solidFill>
            <a:ln w="104775">
              <a:solidFill>
                <a:srgbClr val="5F898B"/>
              </a:solidFill>
            </a:ln>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2894258" y="1460057"/>
            <a:ext cx="12679150" cy="3198368"/>
          </a:xfrm>
          <a:prstGeom prst="rect">
            <a:avLst/>
          </a:prstGeom>
        </p:spPr>
        <p:txBody>
          <a:bodyPr anchor="t" rtlCol="false" tIns="0" lIns="0" bIns="0" rIns="0">
            <a:spAutoFit/>
          </a:bodyPr>
          <a:lstStyle/>
          <a:p>
            <a:pPr algn="ctr">
              <a:lnSpc>
                <a:spcPts val="8511"/>
              </a:lnSpc>
            </a:pPr>
            <a:r>
              <a:rPr lang="en-US" sz="6079">
                <a:solidFill>
                  <a:srgbClr val="545454"/>
                </a:solidFill>
                <a:latin typeface="Montserrat Heavy"/>
              </a:rPr>
              <a:t>REAL-WORLD APPLICATIONS OF FACE RECOGNITION</a:t>
            </a:r>
          </a:p>
          <a:p>
            <a:pPr algn="ctr">
              <a:lnSpc>
                <a:spcPts val="8511"/>
              </a:lnSpc>
              <a:spcBef>
                <a:spcPct val="0"/>
              </a:spcBef>
            </a:pPr>
          </a:p>
        </p:txBody>
      </p:sp>
      <p:sp>
        <p:nvSpPr>
          <p:cNvPr name="TextBox 10" id="10"/>
          <p:cNvSpPr txBox="true"/>
          <p:nvPr/>
        </p:nvSpPr>
        <p:spPr>
          <a:xfrm rot="0">
            <a:off x="2894258" y="3961130"/>
            <a:ext cx="12215049" cy="5259070"/>
          </a:xfrm>
          <a:prstGeom prst="rect">
            <a:avLst/>
          </a:prstGeom>
        </p:spPr>
        <p:txBody>
          <a:bodyPr anchor="t" rtlCol="false" tIns="0" lIns="0" bIns="0" rIns="0">
            <a:spAutoFit/>
          </a:bodyPr>
          <a:lstStyle/>
          <a:p>
            <a:pPr>
              <a:lnSpc>
                <a:spcPts val="5179"/>
              </a:lnSpc>
            </a:pPr>
            <a:r>
              <a:rPr lang="en-US" sz="3699">
                <a:solidFill>
                  <a:srgbClr val="545454"/>
                </a:solidFill>
                <a:latin typeface="Arimo Semi-Bold"/>
              </a:rPr>
              <a:t>Face recognition is currently being used to make the world safer, smarter, and more convenient.</a:t>
            </a:r>
          </a:p>
          <a:p>
            <a:pPr>
              <a:lnSpc>
                <a:spcPts val="5179"/>
              </a:lnSpc>
            </a:pPr>
            <a:r>
              <a:rPr lang="en-US" sz="3699">
                <a:solidFill>
                  <a:srgbClr val="545454"/>
                </a:solidFill>
                <a:latin typeface="Arimo Semi-Bold"/>
              </a:rPr>
              <a:t>Some of its most common use cases include finding missing persons, solving retail crime, security identification, identifying accounts on social media, school attendance systems, and recognizing drivers in cars.</a:t>
            </a:r>
          </a:p>
          <a:p>
            <a:pPr algn="l">
              <a:lnSpc>
                <a:spcPts val="517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4275468" y="-657760"/>
            <a:ext cx="4806616" cy="4806616"/>
          </a:xfrm>
          <a:custGeom>
            <a:avLst/>
            <a:gdLst/>
            <a:ahLst/>
            <a:cxnLst/>
            <a:rect r="r" b="b" t="t" l="l"/>
            <a:pathLst>
              <a:path h="4806616" w="4806616">
                <a:moveTo>
                  <a:pt x="0" y="0"/>
                </a:moveTo>
                <a:lnTo>
                  <a:pt x="4806616" y="0"/>
                </a:lnTo>
                <a:lnTo>
                  <a:pt x="4806616" y="4806616"/>
                </a:lnTo>
                <a:lnTo>
                  <a:pt x="0" y="480661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32309" y="1228665"/>
            <a:ext cx="15623381" cy="7829671"/>
            <a:chOff x="0" y="0"/>
            <a:chExt cx="4114800" cy="2062135"/>
          </a:xfrm>
        </p:grpSpPr>
        <p:sp>
          <p:nvSpPr>
            <p:cNvPr name="Freeform 4" id="4"/>
            <p:cNvSpPr/>
            <p:nvPr/>
          </p:nvSpPr>
          <p:spPr>
            <a:xfrm flipH="false" flipV="false" rot="0">
              <a:off x="0" y="0"/>
              <a:ext cx="4114800" cy="2062135"/>
            </a:xfrm>
            <a:custGeom>
              <a:avLst/>
              <a:gdLst/>
              <a:ahLst/>
              <a:cxnLst/>
              <a:rect r="r" b="b" t="t" l="l"/>
              <a:pathLst>
                <a:path h="2062135" w="4114800">
                  <a:moveTo>
                    <a:pt x="0" y="0"/>
                  </a:moveTo>
                  <a:lnTo>
                    <a:pt x="4114800" y="0"/>
                  </a:lnTo>
                  <a:lnTo>
                    <a:pt x="4114800" y="2062135"/>
                  </a:lnTo>
                  <a:lnTo>
                    <a:pt x="0" y="2062135"/>
                  </a:lnTo>
                  <a:lnTo>
                    <a:pt x="0" y="0"/>
                  </a:lnTo>
                </a:path>
              </a:pathLst>
            </a:custGeom>
            <a:solidFill>
              <a:srgbClr val="5F898B"/>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1853249" y="1622438"/>
            <a:ext cx="14581502" cy="2853309"/>
          </a:xfrm>
          <a:prstGeom prst="rect">
            <a:avLst/>
          </a:prstGeom>
        </p:spPr>
        <p:txBody>
          <a:bodyPr anchor="t" rtlCol="false" tIns="0" lIns="0" bIns="0" rIns="0">
            <a:spAutoFit/>
          </a:bodyPr>
          <a:lstStyle/>
          <a:p>
            <a:pPr algn="ctr">
              <a:lnSpc>
                <a:spcPts val="7502"/>
              </a:lnSpc>
            </a:pPr>
            <a:r>
              <a:rPr lang="en-US" sz="6099">
                <a:solidFill>
                  <a:srgbClr val="FFFAFA"/>
                </a:solidFill>
                <a:latin typeface="Montserrat Heavy"/>
              </a:rPr>
              <a:t>HOW DOES A TRADITIONAL FACE RECOGNITION MODEL WORK</a:t>
            </a:r>
          </a:p>
          <a:p>
            <a:pPr algn="ctr">
              <a:lnSpc>
                <a:spcPts val="7502"/>
              </a:lnSpc>
            </a:pPr>
            <a:r>
              <a:rPr lang="en-US" sz="6099">
                <a:solidFill>
                  <a:srgbClr val="FFFAFA"/>
                </a:solidFill>
                <a:latin typeface="Montserrat Heavy"/>
              </a:rPr>
              <a:t> </a:t>
            </a:r>
          </a:p>
        </p:txBody>
      </p:sp>
      <p:sp>
        <p:nvSpPr>
          <p:cNvPr name="TextBox 7" id="7"/>
          <p:cNvSpPr txBox="true"/>
          <p:nvPr/>
        </p:nvSpPr>
        <p:spPr>
          <a:xfrm rot="0">
            <a:off x="10765255" y="3889141"/>
            <a:ext cx="5913521" cy="471805"/>
          </a:xfrm>
          <a:prstGeom prst="rect">
            <a:avLst/>
          </a:prstGeom>
        </p:spPr>
        <p:txBody>
          <a:bodyPr anchor="t" rtlCol="false" tIns="0" lIns="0" bIns="0" rIns="0">
            <a:spAutoFit/>
          </a:bodyPr>
          <a:lstStyle/>
          <a:p>
            <a:pPr algn="ctr">
              <a:lnSpc>
                <a:spcPts val="3919"/>
              </a:lnSpc>
              <a:spcBef>
                <a:spcPct val="0"/>
              </a:spcBef>
            </a:pPr>
          </a:p>
        </p:txBody>
      </p:sp>
      <p:sp>
        <p:nvSpPr>
          <p:cNvPr name="TextBox 8" id="8"/>
          <p:cNvSpPr txBox="true"/>
          <p:nvPr/>
        </p:nvSpPr>
        <p:spPr>
          <a:xfrm rot="0">
            <a:off x="1731236" y="3598121"/>
            <a:ext cx="14825527" cy="5792978"/>
          </a:xfrm>
          <a:prstGeom prst="rect">
            <a:avLst/>
          </a:prstGeom>
        </p:spPr>
        <p:txBody>
          <a:bodyPr anchor="t" rtlCol="false" tIns="0" lIns="0" bIns="0" rIns="0">
            <a:spAutoFit/>
          </a:bodyPr>
          <a:lstStyle/>
          <a:p>
            <a:pPr marL="714628" indent="-357314" lvl="1">
              <a:lnSpc>
                <a:spcPts val="4633"/>
              </a:lnSpc>
              <a:buFont typeface="Arial"/>
              <a:buChar char="•"/>
            </a:pPr>
            <a:r>
              <a:rPr lang="en-US" sz="3309">
                <a:solidFill>
                  <a:srgbClr val="FFFAFA"/>
                </a:solidFill>
                <a:latin typeface="Open Sans Bold"/>
              </a:rPr>
              <a:t>Face</a:t>
            </a:r>
            <a:r>
              <a:rPr lang="en-US" sz="3309">
                <a:solidFill>
                  <a:srgbClr val="FFFAFA"/>
                </a:solidFill>
                <a:latin typeface="Open Sans Light"/>
              </a:rPr>
              <a:t> </a:t>
            </a:r>
            <a:r>
              <a:rPr lang="en-US" sz="3309">
                <a:solidFill>
                  <a:srgbClr val="FFFAFA"/>
                </a:solidFill>
                <a:latin typeface="Open Sans Bold"/>
              </a:rPr>
              <a:t>Detection: </a:t>
            </a:r>
            <a:r>
              <a:rPr lang="en-US" sz="3309">
                <a:solidFill>
                  <a:srgbClr val="FFFAFA"/>
                </a:solidFill>
                <a:latin typeface="Open Sans Light"/>
              </a:rPr>
              <a:t>Face detector algorithms locate faces and draw bounding boxes around faces and keep the coordinates of bounding boxes.</a:t>
            </a:r>
          </a:p>
          <a:p>
            <a:pPr marL="714628" indent="-357314" lvl="1">
              <a:lnSpc>
                <a:spcPts val="4633"/>
              </a:lnSpc>
              <a:buFont typeface="Arial"/>
              <a:buChar char="•"/>
            </a:pPr>
            <a:r>
              <a:rPr lang="en-US" sz="3309">
                <a:solidFill>
                  <a:srgbClr val="FFFAFA"/>
                </a:solidFill>
                <a:latin typeface="Open Sans Bold"/>
              </a:rPr>
              <a:t>Face Alignments:</a:t>
            </a:r>
            <a:r>
              <a:rPr lang="en-US" sz="3309">
                <a:solidFill>
                  <a:srgbClr val="FFFAFA"/>
                </a:solidFill>
                <a:latin typeface="Open Sans Light"/>
              </a:rPr>
              <a:t> Normalize the faces to be consistent with the training database.</a:t>
            </a:r>
          </a:p>
          <a:p>
            <a:pPr marL="714628" indent="-357314" lvl="1">
              <a:lnSpc>
                <a:spcPts val="4633"/>
              </a:lnSpc>
              <a:buFont typeface="Arial"/>
              <a:buChar char="•"/>
            </a:pPr>
            <a:r>
              <a:rPr lang="en-US" sz="3309">
                <a:solidFill>
                  <a:srgbClr val="FFFAFA"/>
                </a:solidFill>
                <a:latin typeface="Open Sans Bold"/>
              </a:rPr>
              <a:t>Feature Extraction:</a:t>
            </a:r>
            <a:r>
              <a:rPr lang="en-US" sz="3309">
                <a:solidFill>
                  <a:srgbClr val="FFFAFA"/>
                </a:solidFill>
                <a:latin typeface="Open Sans Light"/>
              </a:rPr>
              <a:t> Extract features of faces that will be used for training and recognition tasks.</a:t>
            </a:r>
          </a:p>
          <a:p>
            <a:pPr marL="714628" indent="-357314" lvl="1">
              <a:lnSpc>
                <a:spcPts val="4633"/>
              </a:lnSpc>
              <a:buFont typeface="Arial"/>
              <a:buChar char="•"/>
            </a:pPr>
            <a:r>
              <a:rPr lang="en-US" sz="3309">
                <a:solidFill>
                  <a:srgbClr val="FFFAFA"/>
                </a:solidFill>
                <a:latin typeface="Open Sans Bold"/>
              </a:rPr>
              <a:t>Face Recognition: </a:t>
            </a:r>
            <a:r>
              <a:rPr lang="en-US" sz="3309">
                <a:solidFill>
                  <a:srgbClr val="FFFAFA"/>
                </a:solidFill>
                <a:latin typeface="Open Sans Light"/>
              </a:rPr>
              <a:t>Matching the face against one or more known faces in a prepared database.</a:t>
            </a:r>
          </a:p>
          <a:p>
            <a:pPr>
              <a:lnSpc>
                <a:spcPts val="4620"/>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BCD5D6"/>
        </a:solidFill>
      </p:bgPr>
    </p:bg>
    <p:spTree>
      <p:nvGrpSpPr>
        <p:cNvPr id="1" name=""/>
        <p:cNvGrpSpPr/>
        <p:nvPr/>
      </p:nvGrpSpPr>
      <p:grpSpPr>
        <a:xfrm>
          <a:off x="0" y="0"/>
          <a:ext cx="0" cy="0"/>
          <a:chOff x="0" y="0"/>
          <a:chExt cx="0" cy="0"/>
        </a:xfrm>
      </p:grpSpPr>
      <p:sp>
        <p:nvSpPr>
          <p:cNvPr name="Freeform 2" id="2"/>
          <p:cNvSpPr/>
          <p:nvPr/>
        </p:nvSpPr>
        <p:spPr>
          <a:xfrm flipH="false" flipV="false" rot="0">
            <a:off x="13722016" y="-330868"/>
            <a:ext cx="4806616" cy="4806616"/>
          </a:xfrm>
          <a:custGeom>
            <a:avLst/>
            <a:gdLst/>
            <a:ahLst/>
            <a:cxnLst/>
            <a:rect r="r" b="b" t="t" l="l"/>
            <a:pathLst>
              <a:path h="4806616" w="4806616">
                <a:moveTo>
                  <a:pt x="0" y="0"/>
                </a:moveTo>
                <a:lnTo>
                  <a:pt x="4806616" y="0"/>
                </a:lnTo>
                <a:lnTo>
                  <a:pt x="4806616" y="4806615"/>
                </a:lnTo>
                <a:lnTo>
                  <a:pt x="0" y="48066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8700" y="1403281"/>
            <a:ext cx="16230600" cy="7480439"/>
            <a:chOff x="0" y="0"/>
            <a:chExt cx="4274726" cy="1970157"/>
          </a:xfrm>
        </p:grpSpPr>
        <p:sp>
          <p:nvSpPr>
            <p:cNvPr name="Freeform 4" id="4"/>
            <p:cNvSpPr/>
            <p:nvPr/>
          </p:nvSpPr>
          <p:spPr>
            <a:xfrm flipH="false" flipV="false" rot="0">
              <a:off x="0" y="0"/>
              <a:ext cx="4274726" cy="1970157"/>
            </a:xfrm>
            <a:custGeom>
              <a:avLst/>
              <a:gdLst/>
              <a:ahLst/>
              <a:cxnLst/>
              <a:rect r="r" b="b" t="t" l="l"/>
              <a:pathLst>
                <a:path h="1970157" w="4274726">
                  <a:moveTo>
                    <a:pt x="0" y="0"/>
                  </a:moveTo>
                  <a:lnTo>
                    <a:pt x="4274726" y="0"/>
                  </a:lnTo>
                  <a:lnTo>
                    <a:pt x="4274726" y="1970157"/>
                  </a:lnTo>
                  <a:lnTo>
                    <a:pt x="0" y="1970157"/>
                  </a:lnTo>
                  <a:lnTo>
                    <a:pt x="0" y="0"/>
                  </a:lnTo>
                </a:path>
              </a:pathLst>
            </a:custGeom>
            <a:solidFill>
              <a:srgbClr val="FFFFFF"/>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697644" y="1641488"/>
            <a:ext cx="16892713" cy="2853309"/>
          </a:xfrm>
          <a:prstGeom prst="rect">
            <a:avLst/>
          </a:prstGeom>
        </p:spPr>
        <p:txBody>
          <a:bodyPr anchor="t" rtlCol="false" tIns="0" lIns="0" bIns="0" rIns="0">
            <a:spAutoFit/>
          </a:bodyPr>
          <a:lstStyle/>
          <a:p>
            <a:pPr algn="ctr">
              <a:lnSpc>
                <a:spcPts val="7502"/>
              </a:lnSpc>
            </a:pPr>
            <a:r>
              <a:rPr lang="en-US" sz="6099">
                <a:solidFill>
                  <a:srgbClr val="B4CECF"/>
                </a:solidFill>
                <a:latin typeface="Montserrat Heavy"/>
              </a:rPr>
              <a:t>BUILDING A FACE RECOGNITION SYSTEM</a:t>
            </a:r>
          </a:p>
          <a:p>
            <a:pPr algn="ctr">
              <a:lnSpc>
                <a:spcPts val="7502"/>
              </a:lnSpc>
            </a:pPr>
          </a:p>
        </p:txBody>
      </p:sp>
      <p:sp>
        <p:nvSpPr>
          <p:cNvPr name="TextBox 7" id="7"/>
          <p:cNvSpPr txBox="true"/>
          <p:nvPr/>
        </p:nvSpPr>
        <p:spPr>
          <a:xfrm rot="0">
            <a:off x="10765255" y="3889141"/>
            <a:ext cx="5913521" cy="471805"/>
          </a:xfrm>
          <a:prstGeom prst="rect">
            <a:avLst/>
          </a:prstGeom>
        </p:spPr>
        <p:txBody>
          <a:bodyPr anchor="t" rtlCol="false" tIns="0" lIns="0" bIns="0" rIns="0">
            <a:spAutoFit/>
          </a:bodyPr>
          <a:lstStyle/>
          <a:p>
            <a:pPr algn="ctr">
              <a:lnSpc>
                <a:spcPts val="3919"/>
              </a:lnSpc>
              <a:spcBef>
                <a:spcPct val="0"/>
              </a:spcBef>
            </a:pPr>
          </a:p>
        </p:txBody>
      </p:sp>
      <p:sp>
        <p:nvSpPr>
          <p:cNvPr name="TextBox 8" id="8"/>
          <p:cNvSpPr txBox="true"/>
          <p:nvPr/>
        </p:nvSpPr>
        <p:spPr>
          <a:xfrm rot="0">
            <a:off x="1879861" y="3643364"/>
            <a:ext cx="14245462" cy="4865829"/>
          </a:xfrm>
          <a:prstGeom prst="rect">
            <a:avLst/>
          </a:prstGeom>
        </p:spPr>
        <p:txBody>
          <a:bodyPr anchor="t" rtlCol="false" tIns="0" lIns="0" bIns="0" rIns="0">
            <a:spAutoFit/>
          </a:bodyPr>
          <a:lstStyle/>
          <a:p>
            <a:pPr marL="659992" indent="-329996" lvl="1">
              <a:lnSpc>
                <a:spcPts val="4279"/>
              </a:lnSpc>
              <a:buFont typeface="Arial"/>
              <a:buChar char="•"/>
            </a:pPr>
            <a:r>
              <a:rPr lang="en-US" sz="3056">
                <a:solidFill>
                  <a:srgbClr val="617A7B"/>
                </a:solidFill>
                <a:latin typeface="Open Sans Bold"/>
              </a:rPr>
              <a:t>Step 1: </a:t>
            </a:r>
            <a:r>
              <a:rPr lang="en-US" sz="3056">
                <a:solidFill>
                  <a:srgbClr val="617A7B"/>
                </a:solidFill>
                <a:latin typeface="Open Sans Light"/>
              </a:rPr>
              <a:t>Import the necessary libraries.</a:t>
            </a:r>
          </a:p>
          <a:p>
            <a:pPr marL="659992" indent="-329996" lvl="1">
              <a:lnSpc>
                <a:spcPts val="4279"/>
              </a:lnSpc>
              <a:buFont typeface="Arial"/>
              <a:buChar char="•"/>
            </a:pPr>
            <a:r>
              <a:rPr lang="en-US" sz="3056">
                <a:solidFill>
                  <a:srgbClr val="617A7B"/>
                </a:solidFill>
                <a:latin typeface="Open Sans Bold"/>
              </a:rPr>
              <a:t>Step 2</a:t>
            </a:r>
            <a:r>
              <a:rPr lang="en-US" sz="3056">
                <a:solidFill>
                  <a:srgbClr val="617A7B"/>
                </a:solidFill>
                <a:latin typeface="Open Sans Light"/>
              </a:rPr>
              <a:t>: Define a folder path where your training image dataset will be stored.</a:t>
            </a:r>
          </a:p>
          <a:p>
            <a:pPr marL="659992" indent="-329996" lvl="1">
              <a:lnSpc>
                <a:spcPts val="4279"/>
              </a:lnSpc>
              <a:buFont typeface="Arial"/>
              <a:buChar char="•"/>
            </a:pPr>
            <a:r>
              <a:rPr lang="en-US" sz="3056">
                <a:solidFill>
                  <a:srgbClr val="617A7B"/>
                </a:solidFill>
                <a:latin typeface="Open Sans Bold"/>
              </a:rPr>
              <a:t>Step 3</a:t>
            </a:r>
            <a:r>
              <a:rPr lang="en-US" sz="3056">
                <a:solidFill>
                  <a:srgbClr val="617A7B"/>
                </a:solidFill>
                <a:latin typeface="Open Sans Light"/>
              </a:rPr>
              <a:t>: Now, create a list to store person_name and image array.</a:t>
            </a:r>
          </a:p>
          <a:p>
            <a:pPr marL="659992" indent="-329996" lvl="1">
              <a:lnSpc>
                <a:spcPts val="4279"/>
              </a:lnSpc>
              <a:buFont typeface="Arial"/>
              <a:buChar char="•"/>
            </a:pPr>
            <a:r>
              <a:rPr lang="en-US" sz="3056">
                <a:solidFill>
                  <a:srgbClr val="617A7B"/>
                </a:solidFill>
                <a:latin typeface="Open Sans Bold"/>
              </a:rPr>
              <a:t>Step 4</a:t>
            </a:r>
            <a:r>
              <a:rPr lang="en-US" sz="3056">
                <a:solidFill>
                  <a:srgbClr val="617A7B"/>
                </a:solidFill>
                <a:latin typeface="Open Sans Light"/>
              </a:rPr>
              <a:t>: Create a function to encode all the train images and store them in a variable encoded_face_train. </a:t>
            </a:r>
          </a:p>
          <a:p>
            <a:pPr marL="659992" indent="-329996" lvl="1">
              <a:lnSpc>
                <a:spcPts val="4279"/>
              </a:lnSpc>
              <a:buFont typeface="Arial"/>
              <a:buChar char="•"/>
            </a:pPr>
            <a:r>
              <a:rPr lang="en-US" sz="3056">
                <a:solidFill>
                  <a:srgbClr val="617A7B"/>
                </a:solidFill>
                <a:latin typeface="Open Sans Bold"/>
              </a:rPr>
              <a:t>Step 5:</a:t>
            </a:r>
            <a:r>
              <a:rPr lang="en-US" sz="3056">
                <a:solidFill>
                  <a:srgbClr val="617A7B"/>
                </a:solidFill>
                <a:latin typeface="Open Sans Light"/>
              </a:rPr>
              <a:t> Create a function that will create aAttendance.csv file to store the attendance with time.</a:t>
            </a:r>
          </a:p>
          <a:p>
            <a:pPr marL="659992" indent="-329996" lvl="1">
              <a:lnSpc>
                <a:spcPts val="4279"/>
              </a:lnSpc>
              <a:buFont typeface="Arial"/>
              <a:buChar char="•"/>
            </a:pPr>
            <a:r>
              <a:rPr lang="en-US" sz="3056">
                <a:solidFill>
                  <a:srgbClr val="617A7B"/>
                </a:solidFill>
                <a:latin typeface="Open Sans Bold"/>
              </a:rPr>
              <a:t>Step 6:</a:t>
            </a:r>
            <a:r>
              <a:rPr lang="en-US" sz="3056">
                <a:solidFill>
                  <a:srgbClr val="617A7B"/>
                </a:solidFill>
                <a:latin typeface="Open Sans Light"/>
              </a:rPr>
              <a:t> With open(“filename.csv”,’r+’) create a file, and ‘r+’ mode is used to open a file for reading and writing</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16588930" y="0"/>
            <a:ext cx="1699070" cy="3381212"/>
          </a:xfrm>
          <a:custGeom>
            <a:avLst/>
            <a:gdLst/>
            <a:ahLst/>
            <a:cxnLst/>
            <a:rect r="r" b="b" t="t" l="l"/>
            <a:pathLst>
              <a:path h="3381212" w="1699070">
                <a:moveTo>
                  <a:pt x="0" y="0"/>
                </a:moveTo>
                <a:lnTo>
                  <a:pt x="1699070" y="0"/>
                </a:lnTo>
                <a:lnTo>
                  <a:pt x="1699070" y="3381212"/>
                </a:lnTo>
                <a:lnTo>
                  <a:pt x="0" y="3381212"/>
                </a:lnTo>
                <a:lnTo>
                  <a:pt x="0" y="0"/>
                </a:lnTo>
                <a:close/>
              </a:path>
            </a:pathLst>
          </a:custGeom>
          <a:blipFill>
            <a:blip r:embed="rId2">
              <a:extLst>
                <a:ext uri="{96DAC541-7B7A-43D3-8B79-37D633B846F1}">
                  <asvg:svgBlip xmlns:asvg="http://schemas.microsoft.com/office/drawing/2016/SVG/main" r:embed="rId3"/>
                </a:ext>
              </a:extLst>
            </a:blip>
            <a:stretch>
              <a:fillRect l="-99003" t="0" r="0" b="0"/>
            </a:stretch>
          </a:blipFill>
        </p:spPr>
      </p:sp>
      <p:sp>
        <p:nvSpPr>
          <p:cNvPr name="Freeform 3" id="3"/>
          <p:cNvSpPr/>
          <p:nvPr/>
        </p:nvSpPr>
        <p:spPr>
          <a:xfrm flipH="true" flipV="false" rot="-10800000">
            <a:off x="0" y="0"/>
            <a:ext cx="1699070" cy="3381212"/>
          </a:xfrm>
          <a:custGeom>
            <a:avLst/>
            <a:gdLst/>
            <a:ahLst/>
            <a:cxnLst/>
            <a:rect r="r" b="b" t="t" l="l"/>
            <a:pathLst>
              <a:path h="3381212" w="1699070">
                <a:moveTo>
                  <a:pt x="1699070" y="0"/>
                </a:moveTo>
                <a:lnTo>
                  <a:pt x="0" y="0"/>
                </a:lnTo>
                <a:lnTo>
                  <a:pt x="0" y="3381212"/>
                </a:lnTo>
                <a:lnTo>
                  <a:pt x="1699070" y="3381212"/>
                </a:lnTo>
                <a:lnTo>
                  <a:pt x="1699070" y="0"/>
                </a:lnTo>
                <a:close/>
              </a:path>
            </a:pathLst>
          </a:custGeom>
          <a:blipFill>
            <a:blip r:embed="rId2">
              <a:extLst>
                <a:ext uri="{96DAC541-7B7A-43D3-8B79-37D633B846F1}">
                  <asvg:svgBlip xmlns:asvg="http://schemas.microsoft.com/office/drawing/2016/SVG/main" r:embed="rId3"/>
                </a:ext>
              </a:extLst>
            </a:blip>
            <a:stretch>
              <a:fillRect l="-99003" t="0" r="0" b="0"/>
            </a:stretch>
          </a:blipFill>
        </p:spPr>
      </p:sp>
      <p:sp>
        <p:nvSpPr>
          <p:cNvPr name="Freeform 4" id="4"/>
          <p:cNvSpPr/>
          <p:nvPr/>
        </p:nvSpPr>
        <p:spPr>
          <a:xfrm flipH="false" flipV="false" rot="5400000">
            <a:off x="1329007" y="-691388"/>
            <a:ext cx="1446300" cy="2829076"/>
          </a:xfrm>
          <a:custGeom>
            <a:avLst/>
            <a:gdLst/>
            <a:ahLst/>
            <a:cxnLst/>
            <a:rect r="r" b="b" t="t" l="l"/>
            <a:pathLst>
              <a:path h="2829076" w="1446300">
                <a:moveTo>
                  <a:pt x="0" y="0"/>
                </a:moveTo>
                <a:lnTo>
                  <a:pt x="1446300" y="0"/>
                </a:lnTo>
                <a:lnTo>
                  <a:pt x="1446300" y="2829076"/>
                </a:lnTo>
                <a:lnTo>
                  <a:pt x="0" y="2829076"/>
                </a:lnTo>
                <a:lnTo>
                  <a:pt x="0" y="0"/>
                </a:lnTo>
                <a:close/>
              </a:path>
            </a:pathLst>
          </a:custGeom>
          <a:blipFill>
            <a:blip r:embed="rId4">
              <a:extLst>
                <a:ext uri="{96DAC541-7B7A-43D3-8B79-37D633B846F1}">
                  <asvg:svgBlip xmlns:asvg="http://schemas.microsoft.com/office/drawing/2016/SVG/main" r:embed="rId5"/>
                </a:ext>
              </a:extLst>
            </a:blip>
            <a:stretch>
              <a:fillRect l="-98883" t="0" r="0" b="-657"/>
            </a:stretch>
          </a:blipFill>
        </p:spPr>
      </p:sp>
      <p:sp>
        <p:nvSpPr>
          <p:cNvPr name="Freeform 5" id="5"/>
          <p:cNvSpPr/>
          <p:nvPr/>
        </p:nvSpPr>
        <p:spPr>
          <a:xfrm flipH="false" flipV="false" rot="5400000">
            <a:off x="15616507" y="-691388"/>
            <a:ext cx="1446300" cy="2829076"/>
          </a:xfrm>
          <a:custGeom>
            <a:avLst/>
            <a:gdLst/>
            <a:ahLst/>
            <a:cxnLst/>
            <a:rect r="r" b="b" t="t" l="l"/>
            <a:pathLst>
              <a:path h="2829076" w="1446300">
                <a:moveTo>
                  <a:pt x="0" y="0"/>
                </a:moveTo>
                <a:lnTo>
                  <a:pt x="1446300" y="0"/>
                </a:lnTo>
                <a:lnTo>
                  <a:pt x="1446300" y="2829076"/>
                </a:lnTo>
                <a:lnTo>
                  <a:pt x="0" y="2829076"/>
                </a:lnTo>
                <a:lnTo>
                  <a:pt x="0" y="0"/>
                </a:lnTo>
                <a:close/>
              </a:path>
            </a:pathLst>
          </a:custGeom>
          <a:blipFill>
            <a:blip r:embed="rId4">
              <a:extLst>
                <a:ext uri="{96DAC541-7B7A-43D3-8B79-37D633B846F1}">
                  <asvg:svgBlip xmlns:asvg="http://schemas.microsoft.com/office/drawing/2016/SVG/main" r:embed="rId5"/>
                </a:ext>
              </a:extLst>
            </a:blip>
            <a:stretch>
              <a:fillRect l="-98883" t="0" r="0" b="-657"/>
            </a:stretch>
          </a:blipFill>
        </p:spPr>
      </p:sp>
      <p:grpSp>
        <p:nvGrpSpPr>
          <p:cNvPr name="Group 6" id="6"/>
          <p:cNvGrpSpPr/>
          <p:nvPr/>
        </p:nvGrpSpPr>
        <p:grpSpPr>
          <a:xfrm rot="0">
            <a:off x="0" y="5576637"/>
            <a:ext cx="18288000" cy="4710363"/>
            <a:chOff x="0" y="0"/>
            <a:chExt cx="4816593" cy="1240589"/>
          </a:xfrm>
        </p:grpSpPr>
        <p:sp>
          <p:nvSpPr>
            <p:cNvPr name="Freeform 7" id="7"/>
            <p:cNvSpPr/>
            <p:nvPr/>
          </p:nvSpPr>
          <p:spPr>
            <a:xfrm flipH="false" flipV="false" rot="0">
              <a:off x="0" y="0"/>
              <a:ext cx="4816592" cy="1240589"/>
            </a:xfrm>
            <a:custGeom>
              <a:avLst/>
              <a:gdLst/>
              <a:ahLst/>
              <a:cxnLst/>
              <a:rect r="r" b="b" t="t" l="l"/>
              <a:pathLst>
                <a:path h="1240589" w="4816592">
                  <a:moveTo>
                    <a:pt x="0" y="0"/>
                  </a:moveTo>
                  <a:lnTo>
                    <a:pt x="4816592" y="0"/>
                  </a:lnTo>
                  <a:lnTo>
                    <a:pt x="4816592" y="1240589"/>
                  </a:lnTo>
                  <a:lnTo>
                    <a:pt x="0" y="1240589"/>
                  </a:lnTo>
                  <a:lnTo>
                    <a:pt x="0" y="0"/>
                  </a:lnTo>
                </a:path>
              </a:pathLst>
            </a:custGeom>
            <a:solidFill>
              <a:srgbClr val="B4CECF"/>
            </a:solidFill>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6641839" y="3594891"/>
            <a:ext cx="5004321" cy="4762950"/>
            <a:chOff x="0" y="0"/>
            <a:chExt cx="1318011" cy="1254439"/>
          </a:xfrm>
        </p:grpSpPr>
        <p:sp>
          <p:nvSpPr>
            <p:cNvPr name="Freeform 10" id="10"/>
            <p:cNvSpPr/>
            <p:nvPr/>
          </p:nvSpPr>
          <p:spPr>
            <a:xfrm flipH="false" flipV="false" rot="0">
              <a:off x="0" y="0"/>
              <a:ext cx="1318011" cy="1254439"/>
            </a:xfrm>
            <a:custGeom>
              <a:avLst/>
              <a:gdLst/>
              <a:ahLst/>
              <a:cxnLst/>
              <a:rect r="r" b="b" t="t" l="l"/>
              <a:pathLst>
                <a:path h="1254439" w="1318011">
                  <a:moveTo>
                    <a:pt x="40223" y="0"/>
                  </a:moveTo>
                  <a:lnTo>
                    <a:pt x="1277787" y="0"/>
                  </a:lnTo>
                  <a:cubicBezTo>
                    <a:pt x="1300002" y="0"/>
                    <a:pt x="1318011" y="18009"/>
                    <a:pt x="1318011" y="40223"/>
                  </a:cubicBezTo>
                  <a:lnTo>
                    <a:pt x="1318011" y="1214216"/>
                  </a:lnTo>
                  <a:cubicBezTo>
                    <a:pt x="1318011" y="1224884"/>
                    <a:pt x="1313773" y="1235115"/>
                    <a:pt x="1306229" y="1242658"/>
                  </a:cubicBezTo>
                  <a:cubicBezTo>
                    <a:pt x="1298686" y="1250202"/>
                    <a:pt x="1288455" y="1254439"/>
                    <a:pt x="1277787" y="1254439"/>
                  </a:cubicBezTo>
                  <a:lnTo>
                    <a:pt x="40223" y="1254439"/>
                  </a:lnTo>
                  <a:cubicBezTo>
                    <a:pt x="29555" y="1254439"/>
                    <a:pt x="19324" y="1250202"/>
                    <a:pt x="11781" y="1242658"/>
                  </a:cubicBezTo>
                  <a:cubicBezTo>
                    <a:pt x="4238" y="1235115"/>
                    <a:pt x="0" y="1224884"/>
                    <a:pt x="0" y="1214216"/>
                  </a:cubicBezTo>
                  <a:lnTo>
                    <a:pt x="0" y="40223"/>
                  </a:lnTo>
                  <a:cubicBezTo>
                    <a:pt x="0" y="29555"/>
                    <a:pt x="4238" y="19324"/>
                    <a:pt x="11781" y="11781"/>
                  </a:cubicBezTo>
                  <a:cubicBezTo>
                    <a:pt x="19324" y="4238"/>
                    <a:pt x="29555" y="0"/>
                    <a:pt x="40223" y="0"/>
                  </a:cubicBezTo>
                  <a:close/>
                </a:path>
              </a:pathLst>
            </a:custGeom>
            <a:solidFill>
              <a:srgbClr val="DBDBDB"/>
            </a:solidFill>
          </p:spPr>
        </p:sp>
        <p:sp>
          <p:nvSpPr>
            <p:cNvPr name="TextBox 11" id="11"/>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2254979" y="3594891"/>
            <a:ext cx="5004321" cy="4762950"/>
            <a:chOff x="0" y="0"/>
            <a:chExt cx="1318011" cy="1254439"/>
          </a:xfrm>
        </p:grpSpPr>
        <p:sp>
          <p:nvSpPr>
            <p:cNvPr name="Freeform 13" id="13"/>
            <p:cNvSpPr/>
            <p:nvPr/>
          </p:nvSpPr>
          <p:spPr>
            <a:xfrm flipH="false" flipV="false" rot="0">
              <a:off x="0" y="0"/>
              <a:ext cx="1318011" cy="1254439"/>
            </a:xfrm>
            <a:custGeom>
              <a:avLst/>
              <a:gdLst/>
              <a:ahLst/>
              <a:cxnLst/>
              <a:rect r="r" b="b" t="t" l="l"/>
              <a:pathLst>
                <a:path h="1254439" w="1318011">
                  <a:moveTo>
                    <a:pt x="40223" y="0"/>
                  </a:moveTo>
                  <a:lnTo>
                    <a:pt x="1277787" y="0"/>
                  </a:lnTo>
                  <a:cubicBezTo>
                    <a:pt x="1300002" y="0"/>
                    <a:pt x="1318011" y="18009"/>
                    <a:pt x="1318011" y="40223"/>
                  </a:cubicBezTo>
                  <a:lnTo>
                    <a:pt x="1318011" y="1214216"/>
                  </a:lnTo>
                  <a:cubicBezTo>
                    <a:pt x="1318011" y="1224884"/>
                    <a:pt x="1313773" y="1235115"/>
                    <a:pt x="1306229" y="1242658"/>
                  </a:cubicBezTo>
                  <a:cubicBezTo>
                    <a:pt x="1298686" y="1250202"/>
                    <a:pt x="1288455" y="1254439"/>
                    <a:pt x="1277787" y="1254439"/>
                  </a:cubicBezTo>
                  <a:lnTo>
                    <a:pt x="40223" y="1254439"/>
                  </a:lnTo>
                  <a:cubicBezTo>
                    <a:pt x="29555" y="1254439"/>
                    <a:pt x="19324" y="1250202"/>
                    <a:pt x="11781" y="1242658"/>
                  </a:cubicBezTo>
                  <a:cubicBezTo>
                    <a:pt x="4238" y="1235115"/>
                    <a:pt x="0" y="1224884"/>
                    <a:pt x="0" y="1214216"/>
                  </a:cubicBezTo>
                  <a:lnTo>
                    <a:pt x="0" y="40223"/>
                  </a:lnTo>
                  <a:cubicBezTo>
                    <a:pt x="0" y="29555"/>
                    <a:pt x="4238" y="19324"/>
                    <a:pt x="11781" y="11781"/>
                  </a:cubicBezTo>
                  <a:cubicBezTo>
                    <a:pt x="19324" y="4238"/>
                    <a:pt x="29555" y="0"/>
                    <a:pt x="40223" y="0"/>
                  </a:cubicBezTo>
                  <a:close/>
                </a:path>
              </a:pathLst>
            </a:custGeom>
            <a:solidFill>
              <a:srgbClr val="DBDBDB"/>
            </a:solidFill>
          </p:spPr>
        </p:sp>
        <p:sp>
          <p:nvSpPr>
            <p:cNvPr name="TextBox 14" id="1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15" id="15"/>
          <p:cNvGrpSpPr/>
          <p:nvPr/>
        </p:nvGrpSpPr>
        <p:grpSpPr>
          <a:xfrm rot="0">
            <a:off x="1028700" y="3594891"/>
            <a:ext cx="5004321" cy="4904615"/>
            <a:chOff x="0" y="0"/>
            <a:chExt cx="1318011" cy="1291750"/>
          </a:xfrm>
        </p:grpSpPr>
        <p:sp>
          <p:nvSpPr>
            <p:cNvPr name="Freeform 16" id="16"/>
            <p:cNvSpPr/>
            <p:nvPr/>
          </p:nvSpPr>
          <p:spPr>
            <a:xfrm flipH="false" flipV="false" rot="0">
              <a:off x="0" y="0"/>
              <a:ext cx="1318011" cy="1291751"/>
            </a:xfrm>
            <a:custGeom>
              <a:avLst/>
              <a:gdLst/>
              <a:ahLst/>
              <a:cxnLst/>
              <a:rect r="r" b="b" t="t" l="l"/>
              <a:pathLst>
                <a:path h="1291751" w="1318011">
                  <a:moveTo>
                    <a:pt x="40223" y="0"/>
                  </a:moveTo>
                  <a:lnTo>
                    <a:pt x="1277787" y="0"/>
                  </a:lnTo>
                  <a:cubicBezTo>
                    <a:pt x="1300002" y="0"/>
                    <a:pt x="1318011" y="18009"/>
                    <a:pt x="1318011" y="40223"/>
                  </a:cubicBezTo>
                  <a:lnTo>
                    <a:pt x="1318011" y="1251527"/>
                  </a:lnTo>
                  <a:cubicBezTo>
                    <a:pt x="1318011" y="1273742"/>
                    <a:pt x="1300002" y="1291751"/>
                    <a:pt x="1277787" y="1291751"/>
                  </a:cubicBezTo>
                  <a:lnTo>
                    <a:pt x="40223" y="1291751"/>
                  </a:lnTo>
                  <a:cubicBezTo>
                    <a:pt x="29555" y="1291751"/>
                    <a:pt x="19324" y="1287513"/>
                    <a:pt x="11781" y="1279969"/>
                  </a:cubicBezTo>
                  <a:cubicBezTo>
                    <a:pt x="4238" y="1272426"/>
                    <a:pt x="0" y="1262195"/>
                    <a:pt x="0" y="1251527"/>
                  </a:cubicBezTo>
                  <a:lnTo>
                    <a:pt x="0" y="40223"/>
                  </a:lnTo>
                  <a:cubicBezTo>
                    <a:pt x="0" y="29555"/>
                    <a:pt x="4238" y="19324"/>
                    <a:pt x="11781" y="11781"/>
                  </a:cubicBezTo>
                  <a:cubicBezTo>
                    <a:pt x="19324" y="4238"/>
                    <a:pt x="29555" y="0"/>
                    <a:pt x="40223" y="0"/>
                  </a:cubicBezTo>
                  <a:close/>
                </a:path>
              </a:pathLst>
            </a:custGeom>
            <a:solidFill>
              <a:srgbClr val="DBDBDB"/>
            </a:solidFill>
          </p:spPr>
        </p:sp>
        <p:sp>
          <p:nvSpPr>
            <p:cNvPr name="TextBox 17" id="1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8" id="18"/>
          <p:cNvSpPr txBox="true"/>
          <p:nvPr/>
        </p:nvSpPr>
        <p:spPr>
          <a:xfrm rot="0">
            <a:off x="1075177" y="599325"/>
            <a:ext cx="16137645" cy="4264661"/>
          </a:xfrm>
          <a:prstGeom prst="rect">
            <a:avLst/>
          </a:prstGeom>
        </p:spPr>
        <p:txBody>
          <a:bodyPr anchor="t" rtlCol="false" tIns="0" lIns="0" bIns="0" rIns="0">
            <a:spAutoFit/>
          </a:bodyPr>
          <a:lstStyle/>
          <a:p>
            <a:pPr algn="ctr">
              <a:lnSpc>
                <a:spcPts val="8539"/>
              </a:lnSpc>
            </a:pPr>
            <a:r>
              <a:rPr lang="en-US" sz="6099">
                <a:solidFill>
                  <a:srgbClr val="545454"/>
                </a:solidFill>
                <a:latin typeface="Montserrat Heavy"/>
              </a:rPr>
              <a:t>READ WEBCAM FOR REAL-TIME RECOGNITION</a:t>
            </a:r>
          </a:p>
          <a:p>
            <a:pPr algn="ctr">
              <a:lnSpc>
                <a:spcPts val="8539"/>
              </a:lnSpc>
            </a:pPr>
          </a:p>
          <a:p>
            <a:pPr algn="ctr">
              <a:lnSpc>
                <a:spcPts val="8539"/>
              </a:lnSpc>
              <a:spcBef>
                <a:spcPct val="0"/>
              </a:spcBef>
            </a:pPr>
          </a:p>
        </p:txBody>
      </p:sp>
      <p:sp>
        <p:nvSpPr>
          <p:cNvPr name="TextBox 19" id="19"/>
          <p:cNvSpPr txBox="true"/>
          <p:nvPr/>
        </p:nvSpPr>
        <p:spPr>
          <a:xfrm rot="0">
            <a:off x="1234335" y="4071554"/>
            <a:ext cx="4464720" cy="4070985"/>
          </a:xfrm>
          <a:prstGeom prst="rect">
            <a:avLst/>
          </a:prstGeom>
        </p:spPr>
        <p:txBody>
          <a:bodyPr anchor="t" rtlCol="false" tIns="0" lIns="0" bIns="0" rIns="0">
            <a:spAutoFit/>
          </a:bodyPr>
          <a:lstStyle/>
          <a:p>
            <a:pPr algn="just" marL="453390" indent="-226695" lvl="1">
              <a:lnSpc>
                <a:spcPts val="2940"/>
              </a:lnSpc>
              <a:buFont typeface="Arial"/>
              <a:buChar char="•"/>
            </a:pPr>
            <a:r>
              <a:rPr lang="en-US" sz="2100">
                <a:solidFill>
                  <a:srgbClr val="545454"/>
                </a:solidFill>
                <a:latin typeface="Montserrat Bold"/>
              </a:rPr>
              <a:t>Resize the image by 1/4 only for the recognition part. output frame will be of the original size.</a:t>
            </a:r>
          </a:p>
          <a:p>
            <a:pPr algn="just" marL="453390" indent="-226695" lvl="1">
              <a:lnSpc>
                <a:spcPts val="2940"/>
              </a:lnSpc>
              <a:buFont typeface="Arial"/>
              <a:buChar char="•"/>
            </a:pPr>
            <a:r>
              <a:rPr lang="en-US" sz="2100">
                <a:solidFill>
                  <a:srgbClr val="545454"/>
                </a:solidFill>
                <a:latin typeface="Montserrat Bold"/>
              </a:rPr>
              <a:t>Resizing improves the Frame per Second.</a:t>
            </a:r>
          </a:p>
          <a:p>
            <a:pPr algn="just" marL="453390" indent="-226695" lvl="1">
              <a:lnSpc>
                <a:spcPts val="2940"/>
              </a:lnSpc>
              <a:spcBef>
                <a:spcPct val="0"/>
              </a:spcBef>
              <a:buFont typeface="Arial"/>
              <a:buChar char="•"/>
            </a:pPr>
            <a:r>
              <a:rPr lang="en-US" sz="2100">
                <a:solidFill>
                  <a:srgbClr val="545454"/>
                </a:solidFill>
                <a:latin typeface="Montserrat Bold"/>
              </a:rPr>
              <a:t>face_recognition.distance() returns an array of the distance of the test image with all images present in our train directory.</a:t>
            </a:r>
          </a:p>
        </p:txBody>
      </p:sp>
      <p:sp>
        <p:nvSpPr>
          <p:cNvPr name="Freeform 20" id="20"/>
          <p:cNvSpPr/>
          <p:nvPr/>
        </p:nvSpPr>
        <p:spPr>
          <a:xfrm flipH="false" flipV="false" rot="0">
            <a:off x="163734" y="8633837"/>
            <a:ext cx="3070671" cy="1267975"/>
          </a:xfrm>
          <a:custGeom>
            <a:avLst/>
            <a:gdLst/>
            <a:ahLst/>
            <a:cxnLst/>
            <a:rect r="r" b="b" t="t" l="l"/>
            <a:pathLst>
              <a:path h="1267975" w="3070671">
                <a:moveTo>
                  <a:pt x="0" y="0"/>
                </a:moveTo>
                <a:lnTo>
                  <a:pt x="3070671" y="0"/>
                </a:lnTo>
                <a:lnTo>
                  <a:pt x="3070671" y="1267976"/>
                </a:lnTo>
                <a:lnTo>
                  <a:pt x="0" y="1267976"/>
                </a:lnTo>
                <a:lnTo>
                  <a:pt x="0" y="0"/>
                </a:lnTo>
                <a:close/>
              </a:path>
            </a:pathLst>
          </a:custGeom>
          <a:blipFill>
            <a:blip r:embed="rId6">
              <a:extLst>
                <a:ext uri="{96DAC541-7B7A-43D3-8B79-37D633B846F1}">
                  <asvg:svgBlip xmlns:asvg="http://schemas.microsoft.com/office/drawing/2016/SVG/main" r:embed="rId7"/>
                </a:ext>
              </a:extLst>
            </a:blip>
            <a:stretch>
              <a:fillRect l="0" t="0" r="-62675" b="0"/>
            </a:stretch>
          </a:blipFill>
        </p:spPr>
      </p:sp>
      <p:sp>
        <p:nvSpPr>
          <p:cNvPr name="TextBox 21" id="21"/>
          <p:cNvSpPr txBox="true"/>
          <p:nvPr/>
        </p:nvSpPr>
        <p:spPr>
          <a:xfrm rot="0">
            <a:off x="6911640" y="4071554"/>
            <a:ext cx="4464720" cy="3699510"/>
          </a:xfrm>
          <a:prstGeom prst="rect">
            <a:avLst/>
          </a:prstGeom>
        </p:spPr>
        <p:txBody>
          <a:bodyPr anchor="t" rtlCol="false" tIns="0" lIns="0" bIns="0" rIns="0">
            <a:spAutoFit/>
          </a:bodyPr>
          <a:lstStyle/>
          <a:p>
            <a:pPr marL="453390" indent="-226695" lvl="1">
              <a:lnSpc>
                <a:spcPts val="2940"/>
              </a:lnSpc>
              <a:buFont typeface="Arial"/>
              <a:buChar char="•"/>
            </a:pPr>
            <a:r>
              <a:rPr lang="en-US" sz="2100">
                <a:solidFill>
                  <a:srgbClr val="545454"/>
                </a:solidFill>
                <a:latin typeface="Montserrat Bold"/>
              </a:rPr>
              <a:t>The index of the minimum face distance will be the matching face</a:t>
            </a:r>
          </a:p>
          <a:p>
            <a:pPr marL="453390" indent="-226695" lvl="1">
              <a:lnSpc>
                <a:spcPts val="2940"/>
              </a:lnSpc>
              <a:spcBef>
                <a:spcPct val="0"/>
              </a:spcBef>
              <a:buFont typeface="Arial"/>
              <a:buChar char="•"/>
            </a:pPr>
            <a:r>
              <a:rPr lang="en-US" sz="2100">
                <a:solidFill>
                  <a:srgbClr val="545454"/>
                </a:solidFill>
                <a:latin typeface="Montserrat Bold"/>
              </a:rPr>
              <a:t>face_recognition.face_locations()is called on the resized image(imgS) .for face bounding box coordinates must be multiplied by 4 in order to overlay on the output frame</a:t>
            </a:r>
          </a:p>
        </p:txBody>
      </p:sp>
      <p:sp>
        <p:nvSpPr>
          <p:cNvPr name="TextBox 22" id="22"/>
          <p:cNvSpPr txBox="true"/>
          <p:nvPr/>
        </p:nvSpPr>
        <p:spPr>
          <a:xfrm rot="0">
            <a:off x="12522461" y="4071554"/>
            <a:ext cx="4464720" cy="2956560"/>
          </a:xfrm>
          <a:prstGeom prst="rect">
            <a:avLst/>
          </a:prstGeom>
        </p:spPr>
        <p:txBody>
          <a:bodyPr anchor="t" rtlCol="false" tIns="0" lIns="0" bIns="0" rIns="0">
            <a:spAutoFit/>
          </a:bodyPr>
          <a:lstStyle/>
          <a:p>
            <a:pPr marL="453390" indent="-226695" lvl="1">
              <a:lnSpc>
                <a:spcPts val="2940"/>
              </a:lnSpc>
              <a:buFont typeface="Arial"/>
              <a:buChar char="•"/>
            </a:pPr>
            <a:r>
              <a:rPr lang="en-US" sz="2100">
                <a:solidFill>
                  <a:srgbClr val="545454"/>
                </a:solidFill>
                <a:latin typeface="Montserrat Bold"/>
              </a:rPr>
              <a:t>After finding the matching name, we call the markAttendance function.</a:t>
            </a:r>
          </a:p>
          <a:p>
            <a:pPr marL="453390" indent="-226695" lvl="1">
              <a:lnSpc>
                <a:spcPts val="2940"/>
              </a:lnSpc>
              <a:buFont typeface="Arial"/>
              <a:buChar char="•"/>
            </a:pPr>
            <a:r>
              <a:rPr lang="en-US" sz="2100">
                <a:solidFill>
                  <a:srgbClr val="545454"/>
                </a:solidFill>
                <a:latin typeface="Montserrat Bold"/>
              </a:rPr>
              <a:t>Draw a bounding box using cv2.rectangle().</a:t>
            </a:r>
          </a:p>
          <a:p>
            <a:pPr marL="453390" indent="-226695" lvl="1">
              <a:lnSpc>
                <a:spcPts val="2940"/>
              </a:lnSpc>
              <a:spcBef>
                <a:spcPct val="0"/>
              </a:spcBef>
              <a:buFont typeface="Arial"/>
              <a:buChar char="•"/>
            </a:pPr>
            <a:r>
              <a:rPr lang="en-US" sz="2100">
                <a:solidFill>
                  <a:srgbClr val="545454"/>
                </a:solidFill>
                <a:latin typeface="Montserrat Bold"/>
              </a:rPr>
              <a:t>We put the matching name on the output frame using cv2.putText()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85011" y="0"/>
            <a:ext cx="3753853" cy="3753853"/>
          </a:xfrm>
          <a:custGeom>
            <a:avLst/>
            <a:gdLst/>
            <a:ahLst/>
            <a:cxnLst/>
            <a:rect r="r" b="b" t="t" l="l"/>
            <a:pathLst>
              <a:path h="3753853" w="3753853">
                <a:moveTo>
                  <a:pt x="0" y="0"/>
                </a:moveTo>
                <a:lnTo>
                  <a:pt x="3753853" y="0"/>
                </a:lnTo>
                <a:lnTo>
                  <a:pt x="3753853" y="3753853"/>
                </a:lnTo>
                <a:lnTo>
                  <a:pt x="0" y="375385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165332" y="3437773"/>
            <a:ext cx="5836021" cy="5564605"/>
            <a:chOff x="0" y="0"/>
            <a:chExt cx="1537059" cy="1465575"/>
          </a:xfrm>
        </p:grpSpPr>
        <p:sp>
          <p:nvSpPr>
            <p:cNvPr name="Freeform 4" id="4"/>
            <p:cNvSpPr/>
            <p:nvPr/>
          </p:nvSpPr>
          <p:spPr>
            <a:xfrm flipH="false" flipV="false" rot="0">
              <a:off x="0" y="0"/>
              <a:ext cx="1537059" cy="1465575"/>
            </a:xfrm>
            <a:custGeom>
              <a:avLst/>
              <a:gdLst/>
              <a:ahLst/>
              <a:cxnLst/>
              <a:rect r="r" b="b" t="t" l="l"/>
              <a:pathLst>
                <a:path h="1465575" w="1537059">
                  <a:moveTo>
                    <a:pt x="34491" y="0"/>
                  </a:moveTo>
                  <a:lnTo>
                    <a:pt x="1502568" y="0"/>
                  </a:lnTo>
                  <a:cubicBezTo>
                    <a:pt x="1511716" y="0"/>
                    <a:pt x="1520489" y="3634"/>
                    <a:pt x="1526957" y="10102"/>
                  </a:cubicBezTo>
                  <a:cubicBezTo>
                    <a:pt x="1533425" y="16570"/>
                    <a:pt x="1537059" y="25343"/>
                    <a:pt x="1537059" y="34491"/>
                  </a:cubicBezTo>
                  <a:lnTo>
                    <a:pt x="1537059" y="1431084"/>
                  </a:lnTo>
                  <a:cubicBezTo>
                    <a:pt x="1537059" y="1440232"/>
                    <a:pt x="1533425" y="1449005"/>
                    <a:pt x="1526957" y="1455473"/>
                  </a:cubicBezTo>
                  <a:cubicBezTo>
                    <a:pt x="1520489" y="1461941"/>
                    <a:pt x="1511716" y="1465575"/>
                    <a:pt x="1502568" y="1465575"/>
                  </a:cubicBezTo>
                  <a:lnTo>
                    <a:pt x="34491" y="1465575"/>
                  </a:lnTo>
                  <a:cubicBezTo>
                    <a:pt x="15442" y="1465575"/>
                    <a:pt x="0" y="1450133"/>
                    <a:pt x="0" y="1431084"/>
                  </a:cubicBezTo>
                  <a:lnTo>
                    <a:pt x="0" y="34491"/>
                  </a:lnTo>
                  <a:cubicBezTo>
                    <a:pt x="0" y="25343"/>
                    <a:pt x="3634" y="16570"/>
                    <a:pt x="10102" y="10102"/>
                  </a:cubicBezTo>
                  <a:cubicBezTo>
                    <a:pt x="16570" y="3634"/>
                    <a:pt x="25343" y="0"/>
                    <a:pt x="34491" y="0"/>
                  </a:cubicBezTo>
                  <a:close/>
                </a:path>
              </a:pathLst>
            </a:custGeom>
            <a:solidFill>
              <a:srgbClr val="5F898B"/>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0286647" y="3437773"/>
            <a:ext cx="5836021" cy="5564605"/>
            <a:chOff x="0" y="0"/>
            <a:chExt cx="1537059" cy="1465575"/>
          </a:xfrm>
        </p:grpSpPr>
        <p:sp>
          <p:nvSpPr>
            <p:cNvPr name="Freeform 7" id="7"/>
            <p:cNvSpPr/>
            <p:nvPr/>
          </p:nvSpPr>
          <p:spPr>
            <a:xfrm flipH="false" flipV="false" rot="0">
              <a:off x="0" y="0"/>
              <a:ext cx="1537059" cy="1465575"/>
            </a:xfrm>
            <a:custGeom>
              <a:avLst/>
              <a:gdLst/>
              <a:ahLst/>
              <a:cxnLst/>
              <a:rect r="r" b="b" t="t" l="l"/>
              <a:pathLst>
                <a:path h="1465575" w="1537059">
                  <a:moveTo>
                    <a:pt x="34491" y="0"/>
                  </a:moveTo>
                  <a:lnTo>
                    <a:pt x="1502568" y="0"/>
                  </a:lnTo>
                  <a:cubicBezTo>
                    <a:pt x="1511716" y="0"/>
                    <a:pt x="1520489" y="3634"/>
                    <a:pt x="1526957" y="10102"/>
                  </a:cubicBezTo>
                  <a:cubicBezTo>
                    <a:pt x="1533425" y="16570"/>
                    <a:pt x="1537059" y="25343"/>
                    <a:pt x="1537059" y="34491"/>
                  </a:cubicBezTo>
                  <a:lnTo>
                    <a:pt x="1537059" y="1431084"/>
                  </a:lnTo>
                  <a:cubicBezTo>
                    <a:pt x="1537059" y="1440232"/>
                    <a:pt x="1533425" y="1449005"/>
                    <a:pt x="1526957" y="1455473"/>
                  </a:cubicBezTo>
                  <a:cubicBezTo>
                    <a:pt x="1520489" y="1461941"/>
                    <a:pt x="1511716" y="1465575"/>
                    <a:pt x="1502568" y="1465575"/>
                  </a:cubicBezTo>
                  <a:lnTo>
                    <a:pt x="34491" y="1465575"/>
                  </a:lnTo>
                  <a:cubicBezTo>
                    <a:pt x="15442" y="1465575"/>
                    <a:pt x="0" y="1450133"/>
                    <a:pt x="0" y="1431084"/>
                  </a:cubicBezTo>
                  <a:lnTo>
                    <a:pt x="0" y="34491"/>
                  </a:lnTo>
                  <a:cubicBezTo>
                    <a:pt x="0" y="25343"/>
                    <a:pt x="3634" y="16570"/>
                    <a:pt x="10102" y="10102"/>
                  </a:cubicBezTo>
                  <a:cubicBezTo>
                    <a:pt x="16570" y="3634"/>
                    <a:pt x="25343" y="0"/>
                    <a:pt x="34491" y="0"/>
                  </a:cubicBezTo>
                  <a:close/>
                </a:path>
              </a:pathLst>
            </a:custGeom>
            <a:solidFill>
              <a:srgbClr val="5F898B"/>
            </a:solidFill>
          </p:spPr>
        </p:sp>
        <p:sp>
          <p:nvSpPr>
            <p:cNvPr name="TextBox 8" id="8"/>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385011" y="8847743"/>
            <a:ext cx="2093495" cy="2093495"/>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path>
              </a:pathLst>
            </a:custGeom>
            <a:solidFill>
              <a:srgbClr val="B4CECF"/>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6811553" y="9240253"/>
            <a:ext cx="2093495" cy="2093495"/>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path>
              </a:pathLst>
            </a:custGeom>
            <a:solidFill>
              <a:srgbClr val="B4CECF"/>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1368592" y="914400"/>
            <a:ext cx="15550816" cy="3188336"/>
          </a:xfrm>
          <a:prstGeom prst="rect">
            <a:avLst/>
          </a:prstGeom>
        </p:spPr>
        <p:txBody>
          <a:bodyPr anchor="t" rtlCol="false" tIns="0" lIns="0" bIns="0" rIns="0">
            <a:spAutoFit/>
          </a:bodyPr>
          <a:lstStyle/>
          <a:p>
            <a:pPr algn="ctr">
              <a:lnSpc>
                <a:spcPts val="8539"/>
              </a:lnSpc>
            </a:pPr>
            <a:r>
              <a:rPr lang="en-US" sz="6099">
                <a:solidFill>
                  <a:srgbClr val="545454"/>
                </a:solidFill>
                <a:latin typeface="Montserrat Heavy"/>
              </a:rPr>
              <a:t>CHALLENGES FACED BY FACE RECOGNITION SYSTEMS</a:t>
            </a:r>
          </a:p>
          <a:p>
            <a:pPr algn="ctr">
              <a:lnSpc>
                <a:spcPts val="8539"/>
              </a:lnSpc>
              <a:spcBef>
                <a:spcPct val="0"/>
              </a:spcBef>
            </a:pPr>
          </a:p>
        </p:txBody>
      </p:sp>
      <p:sp>
        <p:nvSpPr>
          <p:cNvPr name="TextBox 16" id="16"/>
          <p:cNvSpPr txBox="true"/>
          <p:nvPr/>
        </p:nvSpPr>
        <p:spPr>
          <a:xfrm rot="0">
            <a:off x="2537472" y="3668128"/>
            <a:ext cx="5091739" cy="5326507"/>
          </a:xfrm>
          <a:prstGeom prst="rect">
            <a:avLst/>
          </a:prstGeom>
        </p:spPr>
        <p:txBody>
          <a:bodyPr anchor="t" rtlCol="false" tIns="0" lIns="0" bIns="0" rIns="0">
            <a:spAutoFit/>
          </a:bodyPr>
          <a:lstStyle/>
          <a:p>
            <a:pPr marL="468502" indent="-234251" lvl="1">
              <a:lnSpc>
                <a:spcPts val="3037"/>
              </a:lnSpc>
              <a:buFont typeface="Arial"/>
              <a:buChar char="•"/>
            </a:pPr>
            <a:r>
              <a:rPr lang="en-US" sz="2169">
                <a:solidFill>
                  <a:srgbClr val="FFFAFA"/>
                </a:solidFill>
                <a:latin typeface="Montserrat Bold"/>
              </a:rPr>
              <a:t>Pose:</a:t>
            </a:r>
            <a:r>
              <a:rPr lang="en-US" sz="2169">
                <a:solidFill>
                  <a:srgbClr val="FFFAFA"/>
                </a:solidFill>
                <a:latin typeface="Montserrat"/>
              </a:rPr>
              <a:t> Facial Recognition systems are highly sensitive to the pose, Which may result in faulty recognition or no recognition if the database is only trained on frontal face view.</a:t>
            </a:r>
          </a:p>
          <a:p>
            <a:pPr marL="468502" indent="-234251" lvl="1">
              <a:lnSpc>
                <a:spcPts val="3037"/>
              </a:lnSpc>
              <a:buFont typeface="Arial"/>
              <a:buChar char="•"/>
            </a:pPr>
            <a:r>
              <a:rPr lang="en-US" sz="2169">
                <a:solidFill>
                  <a:srgbClr val="FFFAFA"/>
                </a:solidFill>
                <a:latin typeface="Montserrat Bold"/>
              </a:rPr>
              <a:t>Facial Expressions</a:t>
            </a:r>
            <a:r>
              <a:rPr lang="en-US" sz="2169">
                <a:solidFill>
                  <a:srgbClr val="FFFAFA"/>
                </a:solidFill>
                <a:latin typeface="Montserrat"/>
              </a:rPr>
              <a:t>: Different expressions of the same individual are another significant factor that needs to be taken into account. Modern Recognizers can easily deal with it, though</a:t>
            </a:r>
          </a:p>
          <a:p>
            <a:pPr>
              <a:lnSpc>
                <a:spcPts val="3037"/>
              </a:lnSpc>
              <a:spcBef>
                <a:spcPct val="0"/>
              </a:spcBef>
            </a:pPr>
          </a:p>
        </p:txBody>
      </p:sp>
      <p:sp>
        <p:nvSpPr>
          <p:cNvPr name="TextBox 17" id="17"/>
          <p:cNvSpPr txBox="true"/>
          <p:nvPr/>
        </p:nvSpPr>
        <p:spPr>
          <a:xfrm rot="0">
            <a:off x="10658788" y="3645535"/>
            <a:ext cx="5091739" cy="5132070"/>
          </a:xfrm>
          <a:prstGeom prst="rect">
            <a:avLst/>
          </a:prstGeom>
        </p:spPr>
        <p:txBody>
          <a:bodyPr anchor="t" rtlCol="false" tIns="0" lIns="0" bIns="0" rIns="0">
            <a:spAutoFit/>
          </a:bodyPr>
          <a:lstStyle/>
          <a:p>
            <a:pPr marL="453385" indent="-226693" lvl="1">
              <a:lnSpc>
                <a:spcPts val="2939"/>
              </a:lnSpc>
              <a:buFont typeface="Arial"/>
              <a:buChar char="•"/>
            </a:pPr>
            <a:r>
              <a:rPr lang="en-US" sz="2099">
                <a:solidFill>
                  <a:srgbClr val="FFFFFF"/>
                </a:solidFill>
                <a:latin typeface="Montserrat Bold"/>
              </a:rPr>
              <a:t>Illumination:</a:t>
            </a:r>
            <a:r>
              <a:rPr lang="en-US" sz="2099">
                <a:solidFill>
                  <a:srgbClr val="FFFFFF"/>
                </a:solidFill>
                <a:latin typeface="Montserrat"/>
              </a:rPr>
              <a:t> It changes the face’s appearance drastically. It is observed that even slight changes in lighting conditions cause a significant impact on its results.</a:t>
            </a:r>
          </a:p>
          <a:p>
            <a:pPr marL="453385" indent="-226693" lvl="1">
              <a:lnSpc>
                <a:spcPts val="2939"/>
              </a:lnSpc>
              <a:buFont typeface="Arial"/>
              <a:buChar char="•"/>
            </a:pPr>
            <a:r>
              <a:rPr lang="en-US" sz="2099">
                <a:solidFill>
                  <a:srgbClr val="FFFFFF"/>
                </a:solidFill>
                <a:latin typeface="Montserrat Bold"/>
              </a:rPr>
              <a:t>A Low Resolution: </a:t>
            </a:r>
            <a:r>
              <a:rPr lang="en-US" sz="2099">
                <a:solidFill>
                  <a:srgbClr val="FFFFFF"/>
                </a:solidFill>
                <a:latin typeface="Montserrat"/>
              </a:rPr>
              <a:t>The recognizer must be trained on a good-resolution picture. Otherwise, the model will fail to extract features</a:t>
            </a:r>
          </a:p>
          <a:p>
            <a:pPr marL="453385" indent="-226693" lvl="1">
              <a:lnSpc>
                <a:spcPts val="2939"/>
              </a:lnSpc>
              <a:buFont typeface="Arial"/>
              <a:buChar char="•"/>
            </a:pPr>
            <a:r>
              <a:rPr lang="en-US" sz="2099">
                <a:solidFill>
                  <a:srgbClr val="FFFFFF"/>
                </a:solidFill>
                <a:latin typeface="Montserrat Bold"/>
              </a:rPr>
              <a:t>A</a:t>
            </a:r>
            <a:r>
              <a:rPr lang="en-US" sz="2099">
                <a:solidFill>
                  <a:srgbClr val="FFFFFF"/>
                </a:solidFill>
                <a:latin typeface="Montserrat Bold"/>
              </a:rPr>
              <a:t>ging</a:t>
            </a:r>
            <a:r>
              <a:rPr lang="en-US" sz="2099">
                <a:solidFill>
                  <a:srgbClr val="FFFFFF"/>
                </a:solidFill>
                <a:latin typeface="Montserrat"/>
              </a:rPr>
              <a:t>: With increasing age, the human face features shape, lines, and texture changes which are yet another challenge.</a:t>
            </a:r>
          </a:p>
          <a:p>
            <a:pPr>
              <a:lnSpc>
                <a:spcPts val="2519"/>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4720637" y="0"/>
            <a:ext cx="3567363" cy="3717758"/>
            <a:chOff x="0" y="0"/>
            <a:chExt cx="939552" cy="979163"/>
          </a:xfrm>
        </p:grpSpPr>
        <p:sp>
          <p:nvSpPr>
            <p:cNvPr name="Freeform 3" id="3"/>
            <p:cNvSpPr/>
            <p:nvPr/>
          </p:nvSpPr>
          <p:spPr>
            <a:xfrm flipH="false" flipV="false" rot="0">
              <a:off x="0" y="0"/>
              <a:ext cx="939552" cy="979163"/>
            </a:xfrm>
            <a:custGeom>
              <a:avLst/>
              <a:gdLst/>
              <a:ahLst/>
              <a:cxnLst/>
              <a:rect r="r" b="b" t="t" l="l"/>
              <a:pathLst>
                <a:path h="979163" w="939552">
                  <a:moveTo>
                    <a:pt x="0" y="0"/>
                  </a:moveTo>
                  <a:lnTo>
                    <a:pt x="939552" y="0"/>
                  </a:lnTo>
                  <a:lnTo>
                    <a:pt x="939552" y="979163"/>
                  </a:lnTo>
                  <a:lnTo>
                    <a:pt x="0" y="979163"/>
                  </a:lnTo>
                  <a:lnTo>
                    <a:pt x="0" y="0"/>
                  </a:lnTo>
                </a:path>
              </a:pathLst>
            </a:custGeom>
            <a:solidFill>
              <a:srgbClr val="B4CECF"/>
            </a:solidFill>
          </p:spPr>
        </p:sp>
        <p:sp>
          <p:nvSpPr>
            <p:cNvPr name="TextBox 4" id="4"/>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0" y="4959121"/>
            <a:ext cx="1875175" cy="3667989"/>
          </a:xfrm>
          <a:custGeom>
            <a:avLst/>
            <a:gdLst/>
            <a:ahLst/>
            <a:cxnLst/>
            <a:rect r="r" b="b" t="t" l="l"/>
            <a:pathLst>
              <a:path h="3667989" w="1875175">
                <a:moveTo>
                  <a:pt x="0" y="0"/>
                </a:moveTo>
                <a:lnTo>
                  <a:pt x="1875175" y="0"/>
                </a:lnTo>
                <a:lnTo>
                  <a:pt x="1875175" y="3667989"/>
                </a:lnTo>
                <a:lnTo>
                  <a:pt x="0" y="3667989"/>
                </a:lnTo>
                <a:lnTo>
                  <a:pt x="0" y="0"/>
                </a:lnTo>
                <a:close/>
              </a:path>
            </a:pathLst>
          </a:custGeom>
          <a:blipFill>
            <a:blip r:embed="rId2">
              <a:extLst>
                <a:ext uri="{96DAC541-7B7A-43D3-8B79-37D633B846F1}">
                  <asvg:svgBlip xmlns:asvg="http://schemas.microsoft.com/office/drawing/2016/SVG/main" r:embed="rId3"/>
                </a:ext>
              </a:extLst>
            </a:blip>
            <a:stretch>
              <a:fillRect l="-98883" t="0" r="0" b="-657"/>
            </a:stretch>
          </a:blipFill>
        </p:spPr>
      </p:sp>
      <p:sp>
        <p:nvSpPr>
          <p:cNvPr name="TextBox 6" id="6"/>
          <p:cNvSpPr txBox="true"/>
          <p:nvPr/>
        </p:nvSpPr>
        <p:spPr>
          <a:xfrm rot="0">
            <a:off x="5860477" y="1217211"/>
            <a:ext cx="5674077" cy="1035686"/>
          </a:xfrm>
          <a:prstGeom prst="rect">
            <a:avLst/>
          </a:prstGeom>
        </p:spPr>
        <p:txBody>
          <a:bodyPr anchor="t" rtlCol="false" tIns="0" lIns="0" bIns="0" rIns="0">
            <a:spAutoFit/>
          </a:bodyPr>
          <a:lstStyle/>
          <a:p>
            <a:pPr>
              <a:lnSpc>
                <a:spcPts val="8539"/>
              </a:lnSpc>
              <a:spcBef>
                <a:spcPct val="0"/>
              </a:spcBef>
            </a:pPr>
            <a:r>
              <a:rPr lang="en-US" sz="6099">
                <a:solidFill>
                  <a:srgbClr val="545454"/>
                </a:solidFill>
                <a:latin typeface="Montserrat Heavy"/>
              </a:rPr>
              <a:t>CONCLUSION</a:t>
            </a:r>
          </a:p>
        </p:txBody>
      </p:sp>
      <p:sp>
        <p:nvSpPr>
          <p:cNvPr name="TextBox 7" id="7"/>
          <p:cNvSpPr txBox="true"/>
          <p:nvPr/>
        </p:nvSpPr>
        <p:spPr>
          <a:xfrm rot="0">
            <a:off x="1960900" y="2806599"/>
            <a:ext cx="14629144" cy="6807200"/>
          </a:xfrm>
          <a:prstGeom prst="rect">
            <a:avLst/>
          </a:prstGeom>
        </p:spPr>
        <p:txBody>
          <a:bodyPr anchor="t" rtlCol="false" tIns="0" lIns="0" bIns="0" rIns="0">
            <a:spAutoFit/>
          </a:bodyPr>
          <a:lstStyle/>
          <a:p>
            <a:pPr>
              <a:lnSpc>
                <a:spcPts val="4899"/>
              </a:lnSpc>
            </a:pPr>
            <a:r>
              <a:rPr lang="en-US" sz="3499">
                <a:solidFill>
                  <a:srgbClr val="545454"/>
                </a:solidFill>
                <a:latin typeface="Arimo Semi-Bold"/>
              </a:rPr>
              <a:t>So to conclude face recognition could be a technology capable of distinguishing or confirming an individual from a digital image or a video frame from a video supply. Face recognition technology is employed in wide selection of applications like authentication, access management, and police investigation. It is finding applications in all industries ranging from retail, advertising to banking etc. It is to this extent that Large retailers are using facial recognition to recognize customers and present offers, they also use it to catch shoplifters. Deep learning Network is influencing every aspect of computer vision technology and research.</a:t>
            </a:r>
          </a:p>
          <a:p>
            <a:pPr>
              <a:lnSpc>
                <a:spcPts val="4899"/>
              </a:lnSpc>
              <a:spcBef>
                <a:spcPct val="0"/>
              </a:spcBef>
            </a:pPr>
          </a:p>
        </p:txBody>
      </p:sp>
      <p:sp>
        <p:nvSpPr>
          <p:cNvPr name="Freeform 8" id="8"/>
          <p:cNvSpPr/>
          <p:nvPr/>
        </p:nvSpPr>
        <p:spPr>
          <a:xfrm flipH="false" flipV="false" rot="0">
            <a:off x="15134742" y="8679080"/>
            <a:ext cx="3086583" cy="1274545"/>
          </a:xfrm>
          <a:custGeom>
            <a:avLst/>
            <a:gdLst/>
            <a:ahLst/>
            <a:cxnLst/>
            <a:rect r="r" b="b" t="t" l="l"/>
            <a:pathLst>
              <a:path h="1274545" w="3086583">
                <a:moveTo>
                  <a:pt x="0" y="0"/>
                </a:moveTo>
                <a:lnTo>
                  <a:pt x="3086583" y="0"/>
                </a:lnTo>
                <a:lnTo>
                  <a:pt x="3086583" y="1274545"/>
                </a:lnTo>
                <a:lnTo>
                  <a:pt x="0" y="1274545"/>
                </a:lnTo>
                <a:lnTo>
                  <a:pt x="0" y="0"/>
                </a:lnTo>
                <a:close/>
              </a:path>
            </a:pathLst>
          </a:custGeom>
          <a:blipFill>
            <a:blip r:embed="rId4">
              <a:extLst>
                <a:ext uri="{96DAC541-7B7A-43D3-8B79-37D633B846F1}">
                  <asvg:svgBlip xmlns:asvg="http://schemas.microsoft.com/office/drawing/2016/SVG/main" r:embed="rId5"/>
                </a:ext>
              </a:extLst>
            </a:blip>
            <a:stretch>
              <a:fillRect l="0" t="0" r="-62675"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BCD5D6"/>
        </a:solidFill>
      </p:bgPr>
    </p:bg>
    <p:spTree>
      <p:nvGrpSpPr>
        <p:cNvPr id="1" name=""/>
        <p:cNvGrpSpPr/>
        <p:nvPr/>
      </p:nvGrpSpPr>
      <p:grpSpPr>
        <a:xfrm>
          <a:off x="0" y="0"/>
          <a:ext cx="0" cy="0"/>
          <a:chOff x="0" y="0"/>
          <a:chExt cx="0" cy="0"/>
        </a:xfrm>
      </p:grpSpPr>
      <p:sp>
        <p:nvSpPr>
          <p:cNvPr name="Freeform 2" id="2"/>
          <p:cNvSpPr/>
          <p:nvPr/>
        </p:nvSpPr>
        <p:spPr>
          <a:xfrm flipH="false" flipV="false" rot="0">
            <a:off x="13722016" y="-330868"/>
            <a:ext cx="4806616" cy="4806616"/>
          </a:xfrm>
          <a:custGeom>
            <a:avLst/>
            <a:gdLst/>
            <a:ahLst/>
            <a:cxnLst/>
            <a:rect r="r" b="b" t="t" l="l"/>
            <a:pathLst>
              <a:path h="4806616" w="4806616">
                <a:moveTo>
                  <a:pt x="0" y="0"/>
                </a:moveTo>
                <a:lnTo>
                  <a:pt x="4806616" y="0"/>
                </a:lnTo>
                <a:lnTo>
                  <a:pt x="4806616" y="4806615"/>
                </a:lnTo>
                <a:lnTo>
                  <a:pt x="0" y="480661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359756" y="1096417"/>
            <a:ext cx="16230600" cy="7480439"/>
            <a:chOff x="0" y="0"/>
            <a:chExt cx="4274726" cy="1970157"/>
          </a:xfrm>
        </p:grpSpPr>
        <p:sp>
          <p:nvSpPr>
            <p:cNvPr name="Freeform 4" id="4"/>
            <p:cNvSpPr/>
            <p:nvPr/>
          </p:nvSpPr>
          <p:spPr>
            <a:xfrm flipH="false" flipV="false" rot="0">
              <a:off x="0" y="0"/>
              <a:ext cx="4274726" cy="1970157"/>
            </a:xfrm>
            <a:custGeom>
              <a:avLst/>
              <a:gdLst/>
              <a:ahLst/>
              <a:cxnLst/>
              <a:rect r="r" b="b" t="t" l="l"/>
              <a:pathLst>
                <a:path h="1970157" w="4274726">
                  <a:moveTo>
                    <a:pt x="0" y="0"/>
                  </a:moveTo>
                  <a:lnTo>
                    <a:pt x="4274726" y="0"/>
                  </a:lnTo>
                  <a:lnTo>
                    <a:pt x="4274726" y="1970157"/>
                  </a:lnTo>
                  <a:lnTo>
                    <a:pt x="0" y="1970157"/>
                  </a:lnTo>
                  <a:lnTo>
                    <a:pt x="0" y="0"/>
                  </a:lnTo>
                </a:path>
              </a:pathLst>
            </a:custGeom>
            <a:solidFill>
              <a:srgbClr val="FFFFFF"/>
            </a:solidFill>
          </p:spPr>
        </p:sp>
        <p:sp>
          <p:nvSpPr>
            <p:cNvPr name="TextBox 5" id="5"/>
            <p:cNvSpPr txBox="true"/>
            <p:nvPr/>
          </p:nvSpPr>
          <p:spPr>
            <a:xfrm>
              <a:off x="0" y="-38100"/>
              <a:ext cx="812800" cy="850900"/>
            </a:xfrm>
            <a:prstGeom prst="rect">
              <a:avLst/>
            </a:prstGeom>
          </p:spPr>
          <p:txBody>
            <a:bodyPr anchor="ctr" rtlCol="false" tIns="50800" lIns="50800" bIns="50800" rIns="50800"/>
            <a:lstStyle/>
            <a:p>
              <a:pPr algn="ctr">
                <a:lnSpc>
                  <a:spcPts val="2659"/>
                </a:lnSpc>
              </a:pPr>
              <a:r>
                <a:rPr lang="en-US" sz="1899">
                  <a:solidFill>
                    <a:srgbClr val="FFFAFA"/>
                  </a:solidFill>
                  <a:latin typeface="Open Sans Light"/>
                </a:rPr>
                <a:t> </a:t>
              </a:r>
            </a:p>
          </p:txBody>
        </p:sp>
      </p:grpSp>
      <p:sp>
        <p:nvSpPr>
          <p:cNvPr name="TextBox 6" id="6"/>
          <p:cNvSpPr txBox="true"/>
          <p:nvPr/>
        </p:nvSpPr>
        <p:spPr>
          <a:xfrm rot="0">
            <a:off x="697644" y="2035957"/>
            <a:ext cx="16892713" cy="2352294"/>
          </a:xfrm>
          <a:prstGeom prst="rect">
            <a:avLst/>
          </a:prstGeom>
        </p:spPr>
        <p:txBody>
          <a:bodyPr anchor="t" rtlCol="false" tIns="0" lIns="0" bIns="0" rIns="0">
            <a:spAutoFit/>
          </a:bodyPr>
          <a:lstStyle/>
          <a:p>
            <a:pPr algn="ctr">
              <a:lnSpc>
                <a:spcPts val="9347"/>
              </a:lnSpc>
            </a:pPr>
            <a:r>
              <a:rPr lang="en-US" sz="7599">
                <a:solidFill>
                  <a:srgbClr val="5F898B"/>
                </a:solidFill>
                <a:latin typeface="Montserrat Bold"/>
              </a:rPr>
              <a:t>MEET THE TEAM</a:t>
            </a:r>
          </a:p>
          <a:p>
            <a:pPr algn="ctr">
              <a:lnSpc>
                <a:spcPts val="9347"/>
              </a:lnSpc>
            </a:pPr>
          </a:p>
        </p:txBody>
      </p:sp>
      <p:sp>
        <p:nvSpPr>
          <p:cNvPr name="TextBox 7" id="7"/>
          <p:cNvSpPr txBox="true"/>
          <p:nvPr/>
        </p:nvSpPr>
        <p:spPr>
          <a:xfrm rot="0">
            <a:off x="10765255" y="3889141"/>
            <a:ext cx="5913521" cy="471805"/>
          </a:xfrm>
          <a:prstGeom prst="rect">
            <a:avLst/>
          </a:prstGeom>
        </p:spPr>
        <p:txBody>
          <a:bodyPr anchor="t" rtlCol="false" tIns="0" lIns="0" bIns="0" rIns="0">
            <a:spAutoFit/>
          </a:bodyPr>
          <a:lstStyle/>
          <a:p>
            <a:pPr algn="ctr">
              <a:lnSpc>
                <a:spcPts val="3919"/>
              </a:lnSpc>
              <a:spcBef>
                <a:spcPct val="0"/>
              </a:spcBef>
            </a:pPr>
          </a:p>
        </p:txBody>
      </p:sp>
      <p:sp>
        <p:nvSpPr>
          <p:cNvPr name="TextBox 8" id="8"/>
          <p:cNvSpPr txBox="true"/>
          <p:nvPr/>
        </p:nvSpPr>
        <p:spPr>
          <a:xfrm rot="0">
            <a:off x="2209800" y="4425081"/>
            <a:ext cx="4586287" cy="2147572"/>
          </a:xfrm>
          <a:prstGeom prst="rect">
            <a:avLst/>
          </a:prstGeom>
        </p:spPr>
        <p:txBody>
          <a:bodyPr anchor="t" rtlCol="false" tIns="0" lIns="0" bIns="0" rIns="0">
            <a:spAutoFit/>
          </a:bodyPr>
          <a:lstStyle/>
          <a:p>
            <a:pPr algn="ctr">
              <a:lnSpc>
                <a:spcPts val="8679"/>
              </a:lnSpc>
            </a:pPr>
            <a:r>
              <a:rPr lang="en-US" sz="6199">
                <a:solidFill>
                  <a:srgbClr val="5F898B"/>
                </a:solidFill>
                <a:latin typeface="Canva Sans"/>
              </a:rPr>
              <a:t>Nikunj</a:t>
            </a:r>
          </a:p>
          <a:p>
            <a:pPr algn="ctr">
              <a:lnSpc>
                <a:spcPts val="8679"/>
              </a:lnSpc>
            </a:pPr>
            <a:r>
              <a:rPr lang="en-US" sz="6199">
                <a:solidFill>
                  <a:srgbClr val="5F898B"/>
                </a:solidFill>
                <a:latin typeface="Canva Sans"/>
              </a:rPr>
              <a:t>Goel</a:t>
            </a:r>
          </a:p>
        </p:txBody>
      </p:sp>
      <p:sp>
        <p:nvSpPr>
          <p:cNvPr name="TextBox 9" id="9"/>
          <p:cNvSpPr txBox="true"/>
          <p:nvPr/>
        </p:nvSpPr>
        <p:spPr>
          <a:xfrm rot="0">
            <a:off x="6850856" y="4397776"/>
            <a:ext cx="4586287" cy="2192657"/>
          </a:xfrm>
          <a:prstGeom prst="rect">
            <a:avLst/>
          </a:prstGeom>
        </p:spPr>
        <p:txBody>
          <a:bodyPr anchor="t" rtlCol="false" tIns="0" lIns="0" bIns="0" rIns="0">
            <a:spAutoFit/>
          </a:bodyPr>
          <a:lstStyle/>
          <a:p>
            <a:pPr algn="ctr">
              <a:lnSpc>
                <a:spcPts val="8819"/>
              </a:lnSpc>
            </a:pPr>
            <a:r>
              <a:rPr lang="en-US" sz="6299">
                <a:solidFill>
                  <a:srgbClr val="617A7B"/>
                </a:solidFill>
                <a:latin typeface="Canva Sans"/>
              </a:rPr>
              <a:t>Paavani </a:t>
            </a:r>
          </a:p>
          <a:p>
            <a:pPr algn="ctr">
              <a:lnSpc>
                <a:spcPts val="8819"/>
              </a:lnSpc>
            </a:pPr>
            <a:r>
              <a:rPr lang="en-US" sz="6299">
                <a:solidFill>
                  <a:srgbClr val="617A7B"/>
                </a:solidFill>
                <a:latin typeface="Canva Sans"/>
              </a:rPr>
              <a:t>Kohli</a:t>
            </a:r>
          </a:p>
        </p:txBody>
      </p:sp>
      <p:sp>
        <p:nvSpPr>
          <p:cNvPr name="TextBox 10" id="10"/>
          <p:cNvSpPr txBox="true"/>
          <p:nvPr/>
        </p:nvSpPr>
        <p:spPr>
          <a:xfrm rot="0">
            <a:off x="11881393" y="4442861"/>
            <a:ext cx="4586287" cy="2147572"/>
          </a:xfrm>
          <a:prstGeom prst="rect">
            <a:avLst/>
          </a:prstGeom>
        </p:spPr>
        <p:txBody>
          <a:bodyPr anchor="t" rtlCol="false" tIns="0" lIns="0" bIns="0" rIns="0">
            <a:spAutoFit/>
          </a:bodyPr>
          <a:lstStyle/>
          <a:p>
            <a:pPr algn="ctr">
              <a:lnSpc>
                <a:spcPts val="8679"/>
              </a:lnSpc>
            </a:pPr>
            <a:r>
              <a:rPr lang="en-US" sz="6199">
                <a:solidFill>
                  <a:srgbClr val="617A7B"/>
                </a:solidFill>
                <a:latin typeface="Canva Sans"/>
              </a:rPr>
              <a:t>Aditya Raj Bhatia</a:t>
            </a:r>
          </a:p>
        </p:txBody>
      </p:sp>
      <p:sp>
        <p:nvSpPr>
          <p:cNvPr name="Freeform 11" id="11"/>
          <p:cNvSpPr/>
          <p:nvPr/>
        </p:nvSpPr>
        <p:spPr>
          <a:xfrm flipH="true" flipV="false" rot="5400000">
            <a:off x="1093638" y="5712286"/>
            <a:ext cx="3059971" cy="6089457"/>
          </a:xfrm>
          <a:custGeom>
            <a:avLst/>
            <a:gdLst/>
            <a:ahLst/>
            <a:cxnLst/>
            <a:rect r="r" b="b" t="t" l="l"/>
            <a:pathLst>
              <a:path h="6089457" w="3059971">
                <a:moveTo>
                  <a:pt x="3059971" y="0"/>
                </a:moveTo>
                <a:lnTo>
                  <a:pt x="0" y="0"/>
                </a:lnTo>
                <a:lnTo>
                  <a:pt x="0" y="6089457"/>
                </a:lnTo>
                <a:lnTo>
                  <a:pt x="3059971" y="6089457"/>
                </a:lnTo>
                <a:lnTo>
                  <a:pt x="3059971" y="0"/>
                </a:lnTo>
                <a:close/>
              </a:path>
            </a:pathLst>
          </a:custGeom>
          <a:blipFill>
            <a:blip r:embed="rId4">
              <a:extLst>
                <a:ext uri="{96DAC541-7B7A-43D3-8B79-37D633B846F1}">
                  <asvg:svgBlip xmlns:asvg="http://schemas.microsoft.com/office/drawing/2016/SVG/main" r:embed="rId5"/>
                </a:ext>
              </a:extLst>
            </a:blip>
            <a:stretch>
              <a:fillRect l="-99003" t="0" r="0" b="0"/>
            </a:stretch>
          </a:blipFill>
        </p:spPr>
      </p:sp>
      <p:sp>
        <p:nvSpPr>
          <p:cNvPr name="Freeform 12" id="12"/>
          <p:cNvSpPr/>
          <p:nvPr/>
        </p:nvSpPr>
        <p:spPr>
          <a:xfrm flipH="false" flipV="false" rot="0">
            <a:off x="15726360" y="3845817"/>
            <a:ext cx="2561640" cy="6441183"/>
          </a:xfrm>
          <a:custGeom>
            <a:avLst/>
            <a:gdLst/>
            <a:ahLst/>
            <a:cxnLst/>
            <a:rect r="r" b="b" t="t" l="l"/>
            <a:pathLst>
              <a:path h="6441183" w="2561640">
                <a:moveTo>
                  <a:pt x="0" y="0"/>
                </a:moveTo>
                <a:lnTo>
                  <a:pt x="2561640" y="0"/>
                </a:lnTo>
                <a:lnTo>
                  <a:pt x="2561640" y="6441183"/>
                </a:lnTo>
                <a:lnTo>
                  <a:pt x="0" y="6441183"/>
                </a:lnTo>
                <a:lnTo>
                  <a:pt x="0" y="0"/>
                </a:lnTo>
                <a:close/>
              </a:path>
            </a:pathLst>
          </a:custGeom>
          <a:blipFill>
            <a:blip r:embed="rId4">
              <a:extLst>
                <a:ext uri="{96DAC541-7B7A-43D3-8B79-37D633B846F1}">
                  <asvg:svgBlip xmlns:asvg="http://schemas.microsoft.com/office/drawing/2016/SVG/main" r:embed="rId5"/>
                </a:ext>
              </a:extLst>
            </a:blip>
            <a:stretch>
              <a:fillRect l="0" t="0" r="-151447" b="0"/>
            </a:stretch>
          </a:blipFill>
        </p:spPr>
      </p:sp>
      <p:sp>
        <p:nvSpPr>
          <p:cNvPr name="Freeform 13" id="13"/>
          <p:cNvSpPr/>
          <p:nvPr/>
        </p:nvSpPr>
        <p:spPr>
          <a:xfrm flipH="false" flipV="false" rot="0">
            <a:off x="17087760" y="5878171"/>
            <a:ext cx="2400480" cy="2376475"/>
          </a:xfrm>
          <a:custGeom>
            <a:avLst/>
            <a:gdLst/>
            <a:ahLst/>
            <a:cxnLst/>
            <a:rect r="r" b="b" t="t" l="l"/>
            <a:pathLst>
              <a:path h="2376475" w="2400480">
                <a:moveTo>
                  <a:pt x="0" y="0"/>
                </a:moveTo>
                <a:lnTo>
                  <a:pt x="2400480" y="0"/>
                </a:lnTo>
                <a:lnTo>
                  <a:pt x="2400480" y="2376475"/>
                </a:lnTo>
                <a:lnTo>
                  <a:pt x="0" y="237647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4" id="14"/>
          <p:cNvSpPr/>
          <p:nvPr/>
        </p:nvSpPr>
        <p:spPr>
          <a:xfrm flipH="false" flipV="false" rot="0">
            <a:off x="342659" y="391427"/>
            <a:ext cx="3086583" cy="1274545"/>
          </a:xfrm>
          <a:custGeom>
            <a:avLst/>
            <a:gdLst/>
            <a:ahLst/>
            <a:cxnLst/>
            <a:rect r="r" b="b" t="t" l="l"/>
            <a:pathLst>
              <a:path h="1274545" w="3086583">
                <a:moveTo>
                  <a:pt x="0" y="0"/>
                </a:moveTo>
                <a:lnTo>
                  <a:pt x="3086582" y="0"/>
                </a:lnTo>
                <a:lnTo>
                  <a:pt x="3086582" y="1274546"/>
                </a:lnTo>
                <a:lnTo>
                  <a:pt x="0" y="1274546"/>
                </a:lnTo>
                <a:lnTo>
                  <a:pt x="0" y="0"/>
                </a:lnTo>
                <a:close/>
              </a:path>
            </a:pathLst>
          </a:custGeom>
          <a:blipFill>
            <a:blip r:embed="rId8">
              <a:extLst>
                <a:ext uri="{96DAC541-7B7A-43D3-8B79-37D633B846F1}">
                  <asvg:svgBlip xmlns:asvg="http://schemas.microsoft.com/office/drawing/2016/SVG/main" r:embed="rId9"/>
                </a:ext>
              </a:extLst>
            </a:blip>
            <a:stretch>
              <a:fillRect l="0" t="0" r="-62675" b="0"/>
            </a:stretch>
          </a:blipFill>
        </p:spPr>
      </p:sp>
      <p:sp>
        <p:nvSpPr>
          <p:cNvPr name="Freeform 15" id="15"/>
          <p:cNvSpPr/>
          <p:nvPr/>
        </p:nvSpPr>
        <p:spPr>
          <a:xfrm flipH="false" flipV="false" rot="0">
            <a:off x="11437144" y="7880200"/>
            <a:ext cx="3857487" cy="3818913"/>
          </a:xfrm>
          <a:custGeom>
            <a:avLst/>
            <a:gdLst/>
            <a:ahLst/>
            <a:cxnLst/>
            <a:rect r="r" b="b" t="t" l="l"/>
            <a:pathLst>
              <a:path h="3818913" w="3857487">
                <a:moveTo>
                  <a:pt x="0" y="0"/>
                </a:moveTo>
                <a:lnTo>
                  <a:pt x="3857487" y="0"/>
                </a:lnTo>
                <a:lnTo>
                  <a:pt x="3857487" y="3818913"/>
                </a:lnTo>
                <a:lnTo>
                  <a:pt x="0" y="381891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DAFsPtslDwE</dc:identifier>
  <dcterms:modified xsi:type="dcterms:W3CDTF">2011-08-01T06:04:30Z</dcterms:modified>
  <cp:revision>1</cp:revision>
  <dc:title>Face Recognition Attendance System</dc:title>
</cp:coreProperties>
</file>

<file path=docProps/thumbnail.jpeg>
</file>